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58" r:id="rId3"/>
    <p:sldId id="259" r:id="rId4"/>
    <p:sldId id="260" r:id="rId5"/>
    <p:sldId id="297" r:id="rId6"/>
    <p:sldId id="261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4" r:id="rId15"/>
    <p:sldId id="295" r:id="rId16"/>
    <p:sldId id="272" r:id="rId17"/>
    <p:sldId id="273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94" r:id="rId26"/>
    <p:sldId id="284" r:id="rId27"/>
    <p:sldId id="285" r:id="rId28"/>
    <p:sldId id="293" r:id="rId29"/>
    <p:sldId id="286" r:id="rId30"/>
    <p:sldId id="287" r:id="rId31"/>
    <p:sldId id="288" r:id="rId32"/>
    <p:sldId id="296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7FD-3867-4CAF-9ACF-8FB25009FC22}" type="datetimeFigureOut">
              <a:rPr lang="pt-BR" smtClean="0"/>
              <a:pPr/>
              <a:t>31/07/2018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2F33F2-13F3-4BD2-A064-B47FD7F6F5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7FD-3867-4CAF-9ACF-8FB25009FC22}" type="datetimeFigureOut">
              <a:rPr lang="pt-BR" smtClean="0"/>
              <a:pPr/>
              <a:t>31/07/2018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33F2-13F3-4BD2-A064-B47FD7F6F5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7FD-3867-4CAF-9ACF-8FB25009FC22}" type="datetimeFigureOut">
              <a:rPr lang="pt-BR" smtClean="0"/>
              <a:pPr/>
              <a:t>31/07/2018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33F2-13F3-4BD2-A064-B47FD7F6F5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BCBD-0174-4339-8BEF-08CB917B519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7FD-3867-4CAF-9ACF-8FB25009FC22}" type="datetimeFigureOut">
              <a:rPr lang="pt-BR" smtClean="0"/>
              <a:pPr/>
              <a:t>31/07/2018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2F33F2-13F3-4BD2-A064-B47FD7F6F5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7FD-3867-4CAF-9ACF-8FB25009FC22}" type="datetimeFigureOut">
              <a:rPr lang="pt-BR" smtClean="0"/>
              <a:pPr/>
              <a:t>31/07/2018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33F2-13F3-4BD2-A064-B47FD7F6F5F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7FD-3867-4CAF-9ACF-8FB25009FC22}" type="datetimeFigureOut">
              <a:rPr lang="pt-BR" smtClean="0"/>
              <a:pPr/>
              <a:t>31/07/2018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33F2-13F3-4BD2-A064-B47FD7F6F5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7FD-3867-4CAF-9ACF-8FB25009FC22}" type="datetimeFigureOut">
              <a:rPr lang="pt-BR" smtClean="0"/>
              <a:pPr/>
              <a:t>31/07/2018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D2F33F2-13F3-4BD2-A064-B47FD7F6F5F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7FD-3867-4CAF-9ACF-8FB25009FC22}" type="datetimeFigureOut">
              <a:rPr lang="pt-BR" smtClean="0"/>
              <a:pPr/>
              <a:t>31/07/2018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33F2-13F3-4BD2-A064-B47FD7F6F5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7FD-3867-4CAF-9ACF-8FB25009FC22}" type="datetimeFigureOut">
              <a:rPr lang="pt-BR" smtClean="0"/>
              <a:pPr/>
              <a:t>31/07/2018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33F2-13F3-4BD2-A064-B47FD7F6F5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7FD-3867-4CAF-9ACF-8FB25009FC22}" type="datetimeFigureOut">
              <a:rPr lang="pt-BR" smtClean="0"/>
              <a:pPr/>
              <a:t>31/07/2018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33F2-13F3-4BD2-A064-B47FD7F6F5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7FD-3867-4CAF-9ACF-8FB25009FC22}" type="datetimeFigureOut">
              <a:rPr lang="pt-BR" smtClean="0"/>
              <a:pPr/>
              <a:t>31/07/2018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33F2-13F3-4BD2-A064-B47FD7F6F5F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6C47FD-3867-4CAF-9ACF-8FB25009FC22}" type="datetimeFigureOut">
              <a:rPr lang="pt-BR" smtClean="0"/>
              <a:pPr/>
              <a:t>31/07/2018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2F33F2-13F3-4BD2-A064-B47FD7F6F5F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BR_277" TargetMode="External"/><Relationship Id="rId7" Type="http://schemas.openxmlformats.org/officeDocument/2006/relationships/hyperlink" Target="http://pt.wikipedia.org/wiki/Habitantes" TargetMode="External"/><Relationship Id="rId2" Type="http://schemas.openxmlformats.org/officeDocument/2006/relationships/hyperlink" Target="http://pt.wikipedia.org/wiki/Mesorregi%C3%A3o_do_Oeste_Paranaen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Emprego" TargetMode="External"/><Relationship Id="rId5" Type="http://schemas.openxmlformats.org/officeDocument/2006/relationships/hyperlink" Target="http://pt.wikipedia.org/wiki/Prefeito" TargetMode="External"/><Relationship Id="rId4" Type="http://schemas.openxmlformats.org/officeDocument/2006/relationships/hyperlink" Target="http://pt.wikipedia.org/wiki/Munic%C3%ADpi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Vera_Cruz_do_Oeste" TargetMode="External"/><Relationship Id="rId3" Type="http://schemas.openxmlformats.org/officeDocument/2006/relationships/hyperlink" Target="https://pt.wikipedia.org/wiki/IBGE" TargetMode="External"/><Relationship Id="rId7" Type="http://schemas.openxmlformats.org/officeDocument/2006/relationships/hyperlink" Target="http://pt.wikipedia.org/wiki/Ramil%C3%A2ndia" TargetMode="External"/><Relationship Id="rId2" Type="http://schemas.openxmlformats.org/officeDocument/2006/relationships/hyperlink" Target="http://pt.wikipedia.org/wiki/Parque_Nacional_do_Igua%C3%A7u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t.wikipedia.org/wiki/Serran%C3%B3polis_do_Igua%C3%A7u" TargetMode="External"/><Relationship Id="rId5" Type="http://schemas.openxmlformats.org/officeDocument/2006/relationships/hyperlink" Target="http://pt.wikipedia.org/wiki/Capanema_(Paran%C3%A1)" TargetMode="External"/><Relationship Id="rId10" Type="http://schemas.openxmlformats.org/officeDocument/2006/relationships/hyperlink" Target="http://pt.wikipedia.org/wiki/Medianeira_(Paran%C3%A1)" TargetMode="External"/><Relationship Id="rId4" Type="http://schemas.openxmlformats.org/officeDocument/2006/relationships/hyperlink" Target="https://pt.wikipedia.org/wiki/2013" TargetMode="External"/><Relationship Id="rId9" Type="http://schemas.openxmlformats.org/officeDocument/2006/relationships/hyperlink" Target="http://pt.wikipedia.org/wiki/C%C3%A9u_Azu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484313"/>
            <a:ext cx="6696075" cy="41052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pt-BR" sz="9500" dirty="0" err="1" smtClean="0"/>
              <a:t>Matelândia</a:t>
            </a:r>
            <a:r>
              <a:rPr lang="pt-BR" sz="9500" dirty="0" smtClean="0"/>
              <a:t> nos dias atuais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Resultado de imagem para matela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"/>
            <a:ext cx="82931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82581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30188" y="1085850"/>
            <a:ext cx="8229600" cy="5438775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pt-BR" sz="3400" smtClean="0"/>
              <a:t>		Localizado no </a:t>
            </a:r>
            <a:r>
              <a:rPr lang="pt-BR" sz="3400" smtClean="0">
                <a:hlinkClick r:id="rId2" tooltip="Mesorregião do Oeste Paranaense"/>
              </a:rPr>
              <a:t>Oeste Paranaense</a:t>
            </a:r>
            <a:r>
              <a:rPr lang="pt-BR" sz="3400" smtClean="0"/>
              <a:t>, as margens da </a:t>
            </a:r>
            <a:r>
              <a:rPr lang="pt-BR" sz="3400" smtClean="0">
                <a:hlinkClick r:id="rId3" tooltip="BR 277"/>
              </a:rPr>
              <a:t>BR 277</a:t>
            </a:r>
            <a:r>
              <a:rPr lang="pt-BR" sz="3400" smtClean="0"/>
              <a:t>, o </a:t>
            </a:r>
            <a:r>
              <a:rPr lang="pt-BR" sz="3400" smtClean="0">
                <a:hlinkClick r:id="rId4" tooltip="Município"/>
              </a:rPr>
              <a:t>município</a:t>
            </a:r>
            <a:r>
              <a:rPr lang="pt-BR" sz="3400" smtClean="0"/>
              <a:t> é atualmente administrado pelo </a:t>
            </a:r>
            <a:r>
              <a:rPr lang="pt-BR" sz="3400" smtClean="0">
                <a:hlinkClick r:id="rId5" tooltip="Prefeito"/>
              </a:rPr>
              <a:t>prefeito</a:t>
            </a:r>
            <a:r>
              <a:rPr lang="pt-BR" sz="3400" smtClean="0"/>
              <a:t> Rineu Menoncin e seu vice Enio de Oliveira. A economia do município é baseada principalmente pela produção agro-industrial, possuindo também várias pequenas empresas , que são as principais fontes de </a:t>
            </a:r>
            <a:r>
              <a:rPr lang="pt-BR" sz="3400" smtClean="0">
                <a:hlinkClick r:id="rId6" tooltip="Emprego"/>
              </a:rPr>
              <a:t>emprego</a:t>
            </a:r>
            <a:r>
              <a:rPr lang="pt-BR" sz="3400" smtClean="0"/>
              <a:t> para seus </a:t>
            </a:r>
            <a:r>
              <a:rPr lang="pt-BR" sz="3400" smtClean="0">
                <a:hlinkClick r:id="rId7" tooltip="Habitantes"/>
              </a:rPr>
              <a:t>habitantes</a:t>
            </a:r>
            <a:r>
              <a:rPr lang="pt-BR" sz="34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Resultado de imagem para prefeito e vice de matela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785813"/>
            <a:ext cx="821531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74295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esultado de imagem para agricultura matela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28667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Resultado de imagem para matela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857250"/>
            <a:ext cx="77152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85813"/>
            <a:ext cx="764381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772400" cy="1143000"/>
          </a:xfrm>
        </p:spPr>
        <p:txBody>
          <a:bodyPr/>
          <a:lstStyle/>
          <a:p>
            <a:pPr algn="ctr" eaLnBrk="1" hangingPunct="1"/>
            <a:r>
              <a:rPr lang="pt-BR" b="0" smtClean="0">
                <a:solidFill>
                  <a:srgbClr val="663300"/>
                </a:solidFill>
              </a:rPr>
              <a:t>Pontos Turísticos da cidade</a:t>
            </a:r>
          </a:p>
        </p:txBody>
      </p:sp>
      <p:pic>
        <p:nvPicPr>
          <p:cNvPr id="100355" name="Picture 3" descr="Castelinh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90775"/>
            <a:ext cx="4191000" cy="3143250"/>
          </a:xfrm>
          <a:noFill/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989138"/>
            <a:ext cx="381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74882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b="0" smtClean="0"/>
              <a:t>ASEMA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" y="1033463"/>
            <a:ext cx="75438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z="4700" smtClean="0">
                <a:solidFill>
                  <a:srgbClr val="663300"/>
                </a:solidFill>
              </a:rPr>
              <a:t>Cachoeira Tio João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 l="10602" t="14507" r="11047" b="12669"/>
          <a:stretch>
            <a:fillRect/>
          </a:stretch>
        </p:blipFill>
        <p:spPr bwMode="auto">
          <a:xfrm>
            <a:off x="755650" y="2060575"/>
            <a:ext cx="3887788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 l="10602" t="14507" r="11047" b="3932"/>
          <a:stretch>
            <a:fillRect/>
          </a:stretch>
        </p:blipFill>
        <p:spPr bwMode="auto">
          <a:xfrm>
            <a:off x="4716463" y="2133600"/>
            <a:ext cx="42291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b="0" smtClean="0">
                <a:solidFill>
                  <a:srgbClr val="663300"/>
                </a:solidFill>
              </a:rPr>
              <a:t>Cachoeira Fachi </a:t>
            </a:r>
          </a:p>
        </p:txBody>
      </p:sp>
      <p:pic>
        <p:nvPicPr>
          <p:cNvPr id="25603" name="Picture 3" descr="image_fach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557338"/>
            <a:ext cx="494506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4213" y="5205413"/>
            <a:ext cx="81359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>
                <a:solidFill>
                  <a:srgbClr val="663300"/>
                </a:solidFill>
              </a:rPr>
              <a:t>No local existia uma mini-usina hidroelétrica que abastecia uma antiga madeireira Ao lado da cachoeira há uma caverna natural, onde antigamente era refúgio de animais selvagens.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b="0" smtClean="0">
                <a:solidFill>
                  <a:srgbClr val="663300"/>
                </a:solidFill>
              </a:rPr>
              <a:t>Circuito Sabiá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1773238"/>
            <a:ext cx="356393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 l="10602" t="17418" r="13165" b="3932"/>
          <a:stretch>
            <a:fillRect/>
          </a:stretch>
        </p:blipFill>
        <p:spPr bwMode="auto">
          <a:xfrm>
            <a:off x="4572000" y="2349500"/>
            <a:ext cx="41148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5963" y="3376613"/>
            <a:ext cx="4583112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Resultado de imagem para agricultura matelan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0"/>
            <a:ext cx="4572000" cy="3362326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 l="9587" t="15256" r="11052" b="4480"/>
          <a:stretch>
            <a:fillRect/>
          </a:stretch>
        </p:blipFill>
        <p:spPr bwMode="auto">
          <a:xfrm>
            <a:off x="214282" y="3357562"/>
            <a:ext cx="45370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 descr="Lanchonete Moinho de Vento em Matelândia, P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708275"/>
            <a:ext cx="47529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AutoShape 2" descr="data:image/jpeg;base64,/9j/4AAQSkZJRgABAQAAAQABAAD/2wCEAAkGBxMTEhUSEhIWFhUWGBcaFxgYGCAYHhgVFx4aGRgaFxgYHyggGh0lHR0YITEiJSkrLi4uFx8zODMtNygtLisBCgoKDg0OGhAQGzUmHyYtLS01LTAtLS0tLS0tLS0tLS0vLS0tLS0tLS0tLS0tLS0tLS0tLS0tLS0tLS0tLS0tLf/AABEIAMIBAwMBIgACEQEDEQH/xAAbAAAABwEAAAAAAAAAAAAAAAAAAQIDBAUGB//EAEsQAAECBAMEBgYFCQUIAwAAAAECEQADEiEEMUEFIlFhBhMycYGRUpKhscHRI0Ji0vAHFBUWM1NyguEkQ5Oi8RdUY3ODssLTRGTj/8QAGQEAAgMBAAAAAAAAAAAAAAAAAQIAAwQF/8QAMhEAAgIBAQYDBwQCAwAAAAAAAAECEQMSBBMhMUFRFGHwBSJxgZGh0UJSscEy4SMzYv/aAAwDAQACEQMRAD8A6IRBNDjQTR1rOTQ2RCWh0iCaDYo0RBNDrQTQ1goagQ40FTEslCGgmhZEE0GwUIaCaHGgoNgoQ0BoW0E0SyUIaA0LaA0GwUIaA0KaA0SyUJaCaFtAaJZKENAaFtAaJZKENAaFtAaJZKEtAaFNBtEsgeHQCpIIBDj22PsJHjEXBXloP2U+4Q7iZtCFrAcpSogcVAGkeJYeMKly2ATwAHlFSf8AyP4L+yx/9a+L/oDQGhbQGiyyuhDQbQpoNolhoQ0CFtBRLJRNaCaHWgmjPZfQ00ERDtMEUwbBQ00ERDjQTQbBQ20E0ONAaDYKG2gmhxoJoNgobaCph0iCaDZKG2gmhxoDRLBQ00BocaA0GyUNtAaHKYKmJZKENAaF0wKYlkoQ0BoXTApiWShDQGhdMJKgMyPOJqJQTQYEGkg5EGGMfJKksH7hZ+/j3Rm2vaHhxPJGLk10Rds+FZcig5VfVicdPloQrrFITdB3iB2ZiFPfgAT4RER0gwhLDFSf8RPzjI9IpM6YhYRKUaXCjZhycs5b4Rltj7Am4huqBKtXSQlI+0vId2fB442y+1c+a5aFx6cTt5/ZGPFFXJ134HaUkEAi4OREKaIHR7ZIw0hEmqpnJOlSi5YaB4s2jvxk3FNricCUUm0naG2g2hbQGhrBQhoEONBQLJRMaCaC61X7pfmj78F1p/dr/wAv3oosuaFNBNBdafQX7PgYLrvsK8h84lgoOmCpglYgDMKHeloLrnyCu+k/AGA5pJsmlh0wVMVatthJSFJUKjZwXIcg5C2jcfbFgjHIJYVE2dkKLPk5ZoGPNDIri7I4NcxdMFTBmengv1FfKC69LOy/UV7mi2wUCmCpguvHBf8Ahr+7AM4ZMr1Fe9oNgoFMCmB14Z2V6ivdTBdeOCvUV92JZNIKYFMDrxwV6ivlBdcGdleor3NBsGkOmBTBdcOC/UV8oBmjgr1T8olk0gpg6ecF1w9FXqn4w3iMSlKFqUlTBCid06Awsp1FtDRhckh2WQWZy4Bc2DHlmfZCJoNCiS26pmYb1JZib5trEOXi5yQCmXXLoBBQaVBIBLObKyNwpIL5Q6rHAbypM4H/AJdZ80FT+cZ1clx+/wCORoaUXwX09WMz0SWVYrJSoBkqmXIIF2MRZ6JFKgMKokpUB/ZzmQQPqxNTtdBLUTR3y1JbvqaHDtFPoq9l/bDvSk22hffdcH9Si2hLw1O7hFJVUi/5orshSSq6Uei8SBNwlSUonqlLUpgK1ILUqPYmbudOYidJ2gsqIISGckFybAktQCDkYnGYlQpVLJDhJEylLuCXCVF1Cx0BiqO0458v4H3ORc19yp2p1iUKQtQWk2StmVUUVsoCxDBVw2QteKv8ml8NMHCcr/slxC6cAYdExEgqlkzUlMpApFNCd9CASQm6wVlgeyxYEZjo7j9oISoYNK1IqdbJQRWQBcruCwGRjFiyKGaWRJu/qdfLBz2NY+XHn06HYaYOiOdyds7VOeHWo6h5aPbWfdFnIx20W3sGpLMCV4pCQ5yyc+yLZe0cn6MTfzS/s569nx/VlijY0wRYZkecY6btGYpbBISQ531hYJT/AAKPw0hzB4bGzBbGSEJBLUSrtd96a9x/C2fCMkfau05Xpx40n5y/CLZ+z8OJ1kn9Eag4uWPrjzMCMyrZoJL7SnE5EibKAcWNhItAi7fe0P8Ax9WLudi7y+34NniMWlOqQ+pNsib66GK/9JEVO4H8Ls3EAuTra3MtDKNtYbEkJUSncKiFBqUmkbxyBNTZ3ctkWPaezWTZf0YApuGDCwCbVGwLn5xNoyZIpzXFK+X9/wCjMorkT8LtKUuwWKgzpu4s+RAPHSImO2sBZBBU5d6ksAb2pL/OMvtFSpDrUoLLXU6kqIvYJWCUB7W4GGkbb7DkFIBu26CkMyiolgC7iqMcfaMsq0t6fP4fP8jbpI2MnFS5qAZlDmsUngCQWChe3KIGOxIloeWs0laBu7xKQQFgBmAtc3zOUZAbVnpqWWNbpUalhn9FVQCXKkkXLXZtJWC2kRJcUl1AhQJz1AvvPTmdVGH8c3B8r9fz9ibtWXuLxqSyggdkpIVLdpRfLwzAz9kPbIxSEBCZa0qRTvblKgXyCUBmvk3vjHL20Xv2VA6JpGTFLMXHLUnviOvpKAVpG8LO4rII17252aM+Hasutt+vv9RnjT4HUTjUAAkkPxSfba0V36wIMwpRSpIFzUQX13aWZtXEc9x3SoqKQZhDA8ElssmNzf2aQxgdrJmFViAGJVusL6Wsxa2rm+h3y27K5JQXArWGPU6Zhtqgmm5A+sQXGRFVrnN24PxaxM0cFeqr5RlNkY/DzJiCcQkTAWRSq8wNUWcXyUO46GNjLUFAEZGOjib08XZTNKxkTRwV6p+UKCuR8oNc9IUEvckjuIAN/MQ40WKViNNDBX9lXs+cNrnsCShTDu+cS2it2xjJaKELWlNSgWJzSDf2tEcqQYq3QlM6Yu9KkJNLAUuQTqSbd0HInBX7NZUxYspKmzLG8U/TDpJ+ayvolSlTqpQ6tRcsai9CVBXo+cZrYeKm4JUtZCBLnz0DEKXlLUq9SFBQARSogFT3Q+ShFcsiTpl0MUpRbR0OVOORQXIcGzH25w7UfQV/l+9FdidrSBKlzetllJIpUFhiQ4UAXY6jvEW8shQChkQCDyNxFkZdCqUa40VKtlJv1YmSSp36tQAL57hqQ5c3peFdRiQzTUFn7aHzbOgpGnCLZoMJsoktSknygPSlbInJuijxasUlJJMjJrBY49/GKnDYrEqSpIEp3OdRcuASBusXPHW+kXeM2gkhIIN2OdgD6WjB+6MR0m6WYWUmbLkS1TJy0qR1gFCUAhnCmuR9kaZxytq2pQypRTl5Ll83yOjs2CU4diyxU1SJoyd1pKS6nqSXLpbn56QMB0jUhVPVJYMQE7pysQogkln11jl525NcHrZjuDdZVcZdqH19Ipxzmk5ZpRkMhYRWssY8UjU9lyPgdV6RbQJwq50qlJS1SSlySSkXNsr6aRlugeLIRiACLrlqZnfN2HhxjKr6UrIpUtCh9qUhZD8HSWhOzdvCVUwLKYqtwdrHLM5cYSeaWqU4Li/xRfuX4dYX64nUMdtCm6n6s3USmmwc5g1B7MfCKHEdLigqKJcsajcUFZWAL5m17C76xVpx6JqXQmcFWdgEhyW8f9IKXshc0Ela0pbVF3zIIF7XcML5aRlltcv8n7vryVmR7Jp50x9G0FrSqbMl0ADNkgOVntsOywSHvcq0vEiVtqYlQIKuyASFMwTfvFwBnqrNzCJCp0lJQopKaWUFkqCxqHuR3gnLIRUbXQoyhNT2JgJJ1SU1EgnJV7WAN+cZYSbnff5hyNy4s1eF6UIKRUsg5Eda2Vsmg45MElV8/blaBHQ05Fw1fYpqPY3ux8epM53CZgdZUsmmu1LJSQSlIBpZ9SU3WRu8DilrABxLgvdKUpASQwKUklQu2v1jGQ6N7GkzMTOMxBmUkuVOwDm4ycM2a0/zAtG0w2EkTQFyZ0sy5dQV1f1GBcFBeliBcPrYAPGnNHLfuxtdroqdFNjJktZWkzFBQJbfSFHdDbqwqkF9TzNyYqUKloIYFcx6kppTut9YvbxZrd8ObYw8tDTJYQCoJCi28pKnpSkHVSiGFha70kRltqzUSijqtwqKUrSKd8EgBLsAU+0Pflxo4t6uVevr9x6aLjG40CpKy9ThQuxLFlFXB2AIcsBpFFOlzeIQJaX7QLO1ndzYAu5uIb2suarFCQhpQUM2Z0oCid0/znxzEN7bldWZdFkzLBJJdSsjYsWuM7Ork8asWJRSrqFoh7Ux7UlIUqynSrdcZfVztfziLL2msWlsH3Qfs87XyBvFrtLZwl4UzKwVilgwDhSgCbDeZz4AcIqcWiTLlSylUyuYgEpYApOpveklwOOYdo2whw5ArgMzsaVE1llOyiwuT9bLkzjQiH9m7zs7uCOZvckkMciM3ix2d0eVNlS5wSm62AK3FLFys5ghTWGj2EbRGxZZCVBIBDG1rg5Hjd84sjC+CAyk2PKEgpXPlzFJKSFUMzMQXftDItax1GfRdkbceVQhCwQGBKqmIzd1Of66xVYeTSAkMw0idLWEBS3AYOTllxMWtygqTJHHGTtoi7Z26vDj84NdKJgK0gg1JUKCm6i11A2bsjSED8quD/cYryR/7YpelmMlTcNNQmeh+0AFAvSyqQBxbTjHNkzoaEmuKHeOMlxR2P8A2qYT/d8T/k/9kZLpn0plYyZJmSpa09UFWmNcukhqVHhGMrhaFw0skmqYYYYRdo0mHxqsXPXi5olhSRLAACgmpqUlnKrBJOebRo59B6yWpCRL60y1AAuJakhKWe1aeplqGjpz45PocXE0MDaWbtpVx742E4OZlheak5puPpHe+dx7YKhqVlcp6XSMdjdoL6kYJYRTh5iwFAGokqXVU5IZyWYRuMF+VDDIloQcNNJQlKSdy5SACRfVo5ztI/2jEf8AOmf964gDM95hIzaZbLFGSVnWj+VXDf7pN/yfOK3pB+UZM+SZWHlTJK3SayU9kEOLcbRzloVJFz3fFMF5ZNUCOzwTTo7J0axc1UiRMmVEFB3yBcgkOrjlrFbP61Sl0zVhBubgboN2SokFr25Rkdj4pQlIIlLKbkEAgKZRHaAuAQR3iLBO1CCxkLI0N7ciTnFUoWkr+4KSbJm0pylSlbrkGl6gWBKyMz+GiR0TxgMxUuchLJAO8QBYPmHccvHOK79KkXEmZ3b3sPw90OK2r/wpnkow0W4uwOKaqzQ7b6NycahNC+r6okqYFRNQsGLMOd84yewynCz56e0QAkBjvMrlYaZ8413QzGiYqaOrWg9WTvDgofOMwnECXjpxIJBfIP6Jy/GcZc03PLJPlR0sONeDa9cy0w20UTJgSpJsS+vF6iQAGvYOco0GBxMl1yq0qJHZUWPCx9nKrgBGdxG05UkVcWLUnMsoVEAgZgHLJoocVj6khIVLSC9LgLAqYMQ6n0FJ1zEcKWDeStKkZYtp8DWY4SMSFBRCUqoVmHD3I/HOM7LlTOomYdYqBXUFDsqQs3Y6Dh36GK7FKSrCrKSTMKlBJBB3SHCgFK7LgjM6A5QxhZU1LpM4hG4zPuoJFSX4ZAd2jRfiwqEKvr18gyi+bMpNwykkgghuMHGqXg0qNSkkk5kAX53Lvx5vBR0PFwKd0zVYTpFKw86Y9KiuiwsVbifrjIPwJPLKKzaWyUoQcQieuSZk8vIKjvIrZVYq6wJ3WJVqMhdshi5s5U6pbhZIUKBa9wWGRJuCOIPAxM2JMWqclCykoUqpZFyerKFsb3JIQL8TzjTvJf5c+tFeizcKQZ00IUpVe8pQSMqnQ3B7LA4gWZ1RndryupSUTBXKzQpLOFOWJDGlfBV8tYuZC19ZRLS6SQCp7pC6UkhJAD1Jquwv3AMdI0BbKQmpYYqYp3rqdKXNwCLB23hwjnKWd5PfXyr1Q+mS6GexU9E9Kp6VKRMlsEqUXJIS5U7M5URw1ds4rsCJilieAlVNSUJWSaWZ+y1xU7nO/KGZ+FUnEpkzhSDMQVDIbzB37iRn/TRbFkypQxRnG0qbMUUsN4FKGGV72A4kZR0sOFXV+uwuWTUbXl9yu2zipplETqkEsEoZrIIskZtbWK2fsoyV0raulKlAfVUoOxOpAI8/GLXYAEyarEzlEy5J3KsusLkDwsW5p0iuxuK62auYT2lE+GSfYBHQ2XD+qRl2jJp9yPzHtl4pUtToWUKNqhkeS0myhzNxxjX4PpOzDEJCD6Y7B7ybo8bczGIb8fj8WibgcU26vs6HhyPKN+5x5OfB9/yYd9OHFcV2/B0mXiwYfXiElBD8I5/ImKklpKwB+6Ud0v6OqDY5WzsYtcHthK1hBBQu+4rXmk5KHd4tGTNsri+Jsw7VGa936dSu/KHMKUS6NV/+JjJyMNil2Th5qu6Uo+5Mavpph5k1CBLQpTKe38J+cL6ObLUhHWFU5MxmP0q02NzkrjGZY+NGp5ajZmk7JxeuEnj/AKMz7sNYjCzZRabKmSybgLQUEjiAoB46IMNNUlwZx4fSzNP54oekWxMTMVLKZcxbAgkqKmv9tVvCGeJpWCGe3TE9EsFNQZvWSZqXSlqkKS5BOTi8aiejt7ijvDQ37WUQOmWyZnWSlYVCyUmY6gskh6KWK1OHvlwvC9l/nagUz5EwEtvppYs/aD2d8xbkIshw4UVz973rMhtfDzZc6apcpaUrmzKVKSQFbyiKSQxcF4jIwU0ioSl0m4NJYg3BBa8arpRsTELSSiVNU0xSmqKt1jcJJ9gEXGzNmSDhcKpSASuVKd1G5KATr3xVu/eou3zUUzCnZs0BJ6te8H7JtdSfg/jFj0dwKFYiX16VCVWgTSxDIURqLgkAs1+F43v6OkLpSuWkhICU8hoLGMR0vny5PXyJUpKC0ohQsU9kkhsybBzkH4xVmxVyLMOfU+KNv0gxxImLQlICEK6tLUhKEAlKaRkALNGO2f0jmTFEKCAGew7uJi3m1qwq1P8A3Kz2jdkE5f1jNdFNn9fOKKqdwl2fIpGTjjFkILlRROT5l6dqq+z5QY2or7PlE9XRS37XX0ePjAPRRr9d/l/rF27XYp1vuWHQ/FVzlBShaWo2s5dI0POKDFroxs5TjIJHNSqWAfuixnbGOHFaFlRLJZmcG+nMCMtjFnrpdjvrBIN7vSBfPLXnlHK2pOGVtdjt7PNeCbb616+po5WGmTGKmF2CqQ4U4SUkGzb3atrkzxJxvQ+oBSpTFJDUmxCTxItrZo0OARLEtM5R7CgoJDahSQGFhZRLvo8Rdu7SWUKAUQl2CUcy2mccWMc+RuUOnP8AHmZ1S5nOto4aamcJNAADqSq7pHEg5XblfWJwlBEpajdNmUSPaBYF7Dxi2xkxpKpyCoLCqlKBKSBMJsddBFRhMWqamZLWzKKGsBWhT3cdqwao3DxogpZYql1rzDSTdjB2KDc4mWHALKXSQ4e6SgkQIbxWzJKFqlzwDNlqVLWTZzLJQMuQECN0dkk0nrKnKK/SUkgTJs00qVdwXzIlB2JGYAAtbLuMXUvDJIUuohetrZppTYZUj2AQ9icOgTJrBISJplywm246lLU45JSTzVFpKwslKQpZWkqIZtQMldndGjk6DlGnDJT6Dx0rg19BpOISpKUuU0lROZd2Y5aEEeEKw+ISN1yyh2iMjmgu+nxMLnYNJZcsgoKXNRIJJUEppUFMxPtFofw2z+sKk1BJDsM3AJSbO4a2msbLLntEKriZ/pBg04lmpExKbfab6p5tkTGaXi55E6WokuUdYMyVSnSmrxN+JAjoI2PKdKuuTYsMg5SpmzvvW8Yx23JlMydJQAap9YIP2SAObhRPjzjNNaHw5CZHjnxiWWG2Th0ISiZiQ4uUmYKQtmJEsln7xC/0ZgD9dJOp6wgk8TcXjM4guorGqi4cWUS5Fu+Iv522hi2kY6b5GyTsLBHKYnwm/wBYP9WJJ7ExXgsGMcMZyjRdCZ7z1bv1D7SmJ8AShKraJauiaBcTpvmAzZXaIm0+jigh0TpiiLspVnGTWsYc6VAdeXzoRpmCVi5ezMPOLHC4UJkVJSEqKAXbVvbDJvkIorqZjFYxa5SZeITWUqJBYqLMBvpC0Med3fz0GxdoykSaez2bFJGnNR95jNbbkjrrkh0g5ZNbjyiBSnUny/rEU6Y7gpI7Lsya8pJBsX95gpi5lRZYADlmewKeT5VeLRzvCdL58mWmVK6pSUJAFSFOQO5bQD0+xfoSPUV9+NKzxRneCRviJzvWN1JaxOfEcm1Jd9MobMmcF9Z1pCnAKTdJD2FgA7MCW4kMxfC/r9i/Qkeor78D9fsX6Ej1FffhvEr0geHZ1aXiTooxnOl+Hm09dKKlUDeQkswdytIa54jhGM/2gYv0JPqK+/CkdPsYfqyfVV9+Knkg0WRxzTJ2H6YUsoS1kjJ5gbvsiK3a23RiFlVCEkoAUVgFyCALuNPdFFiscpa1LKEJqLkIcJfVgSWg5mCmUhZAYtq5vyjO3xNKijpOysR1mEmAX+hWLaky3sB3xW9CJakYklaVJHVquQQHdOp8YoUSpv5gtLEr65BSEhyQwFgnuPlFFiMNiEEdYmah8q0qS7cKmfMecOp1RU4XaO9maCMxmIE6YGNxHLdg9KpEiQmUsTCoFTkAHMvmVAxYL6bSDYS517DdT96Ld8ircG72hiEhIJILFwPtaRiEzhNxQK6UMqtL2FeQD53t4gRpsHJ6yYiWfrAtfgKvaARGZ2kBhsYak7o0zsXD34fCOdtDjPNT7Hb2WFbFKPm/4LPo1PJlLXU6QVhA7y5OdrUgDRjxhvpqpX5osodwUENcu4yiNM6SSUEpQhRBLulgCTrcg+yLYzD1YLaAs976RdjUVDSjm6Hdsx2E21OmylInJIC7L3SKqAGJyu4d+cVOyZ5RMdxupUpKS5BIyDZtyjoWIUpSFJbMEZ8Q0YXY2GJK1JUgKTTZRY0lwpnzOWV4qlGGOL0qiyNt8Tf9MejK5uMmzUrLTKFWB+shJPtgR0foxIE/CSJrhRMtCVH7csdWvu3km0COO8udOoxdF9w6nENp4lCVLmMFdVNmEpdiROWShuQY35Qf62ylEVYaWVJSU1EmqlIJZ6Ms4zW1f2xqAJbO+qv6wwlSa1bukzX7KuUdvBDRH4maXM2cvpykUnqHA7IrSwbJnSDrD2G6XJUbS1iokEVIOZ/gNr5RgFFNKbHNWv8ADyiZs5Q3W9PXwi3UxWkb47dlJKapRJUQHqFzkKgEgcMhoOEZzb0xIxYUzB0FSQGYJNNIFg9IEKlprmykelMQn1lJERdrqSrEzlJJIK5igTwct4XivI7mkNC9DYnEy0AmiwKlEC2py8MopJmFWEhZFvdwcRaqW8MIS8oAl6vmT7xF8kVRkyPJw1QJtaLnoT+3mXtR/wCQiDs3DFUuaAd+zXYUkB3LZ8ondDAkTZjEk034M4yGfjzhYviGTdMldIw+IJsfo5dvFf48Ivpamw4H2E+4RnNvL/tKv+XL9640GGBVLSgM5SlnLXbjDpcStmT6QI30keiffEPZ8lL1zeyH5uRlF9tfYs1RCmsA2bnPlEKf0VnlJUgpP2XYls8yz2Fnu0LKDvkMpKuZBXh5QlFbstXZQNBbM62eIEpArSNKkv3PGhmYBcyWUB1LISQSWTmnVWViQwOusVE/Z0yTMQJiWBWKTUCCxHA8xC6ZIaL8yFtLEpM1fVpAS+6AMhbhziMZ/KHZbhZ0NwYaWLlrm8AYtNkIC5eIKkglMsEFsi5uIiSolbHm0onpI7csjycxFkpciIFC1zmDUpNje7++LxX7K5GaLc3v8Ig4Do9PnIC0pFBdlEjIPkO94uJnRnEIsaVMBksZ+Nng7uTpgU4q0yUcWuVJXMQqlSVIILAs5KTYgjImKzETFTQmZMXUTVwt5Du8ocROrw01iVdh6d4gVXNsrXhrqUImrTLNSRSxcF/K3+sDQ+HruK2rM1PVukagnQceLPFttSVSEEemn4xXq2fMXWUoUWOTFyCTcDUZZcRGq2lsGasISKEq3VMpYuLj6rw2kN8TcbJTVPw923lHylrPwij6aYTrccJYbfCRckDM6i+kaHo0g/nOG5KWCNf2M2/c7eYjP9PVqTjApDhQSCCMwxPwjFmVbQvgdXZHezTRjZuAKFKQoh0qUkmotYkW1a3CN6gtJA4ADyaMfi8HNdKt2aqYgTCpDntlR3hk/g0XMvayd6Wphog3uQzg2YF7Nyi9WmzFV1RcIVGXQtEtcwKZ6lqS4DEgboPjz1i+lTLRS9KNk/RDFAs6ykjiWDGEzRUopPqwQfHgdV2P0lR1Etp+HQ6Qaa5KWJuQUvYu8COBJXAjN4R/vZq8Sv2IXi3UqoAmwuL3d4aRJVUo0m4Xp6QUBG1xeEwhX9IpCaikqUolshVZyc6smOWUOT14NCD1KqFTCSlThkgHdAJBqSBfIEuz6xctofSLM2648WYZeCmMlJQQQSWPAhLe4wuTh5iG3C7uAdcmaN6MZhRSRiBNmABypHZsKilkcXc68oblbQwqU0hSUpAICqStbgi7hDAnlk/hA8TL9j9fIWWOupVdFiZuMlhSClCalKLhxSlRHmaQO+KafP35ikgkKqA/hJt4sBGtlTcOgtL6tBKaWTLUCUku5VSSzgFrD2uxtBGGngJUQXcpVQoMkXsbNfPVmHOBvZPJq0sbR7mkystZIu45EGIspKgQGLA82i9XsDCFyFzxyCEZixYqUDnEY9GUqP0KlGz74Sm3JlGNO9T5lW5kRlYYdURUXzppN8rP4Q9sCcZCiulSqgzZENcZ2MOI6HzzlT66fgYdHQvEelLH8/yETfwX6ibiT6FbNxMxc0qKSASbF2A4PF7g9rqBlBSCAlSalaMm4YC+giOOhOI9OV6x+7Dv6mT/AE5XmfuwI7TjjykHw0n0J+J2+a0oSl0KJqUzNvqZw3osYrtq7Ymie8tRKN02Scwyi7j0nvwhf6lTf3krzPyhY6FzAzrlAnK5D+yDLbIPnIC2Ror8ftIkpEh0kdogXO8SAXALZFsoc2niuulyd4FaVFSrBLuzZcgkeEWKeiM395L8z92FI6KzgQeslWILOdL8ID2uL6jrZZLoZc7LmA2D88oZOyZruAPONz+g5ozXK9Y/dgDYsz0pXmr7sL4iHcm4n2Mbh8BNS5WQHBHmGzhEvCEF6k+YjYzthzVpprQA49I/+MR/1Wm/vUeqr7kR7RDuNHBLqitkbQUhMlKJiwJYAUkAEKdRKi5PAtcaRc7R6SkOqUyjdgQ1ydcsh8IbHRSZ++T6qvuQZ6IrP98j1T92CtsilVivZJN3RmsGZ0sEIUEpJBUni2QfNtM4GGlql2Sl38QkPx1jS/qUoj9sgfyn5QzN6FPbrk8bIUbQvisb6hezzIWAxZQVVUHcIDh94szg2tn4RMmbfmGahyAhNDrYOpIFxcOxPdeCHQD/AOwn1D84M/k/b/5Cf8M/OG8Zj5ahfCyu6NP0O2uF46QhJSRVM726pWXG4iB+Uof2hWV5ahfnUPjDvQnoiMPjpE3rqqVKt1bO6VJzfnA/KFhetxaZTtWKXzZzwjJPNGeZST6HT2XHKOGcX2MJsmYrDFUwKQqpLa6l3OV7Q3LxiRK6sm9VTjub8eEaZPQYhKkdcCC392CzcPpIRL/J4o5TlH/pf/pGrxmDuYI4c0eRFmbbIRuUlVs1fNosMHiVYjC4hFdwlEwIBCuS2buTCF/k+CbzMRQBclaEpYcbzHiNs3CyZZKcPOmTFkgFpRTuFwrMl8x5RTPPjnH3XZFjcXbM9lZkeKh84Eab9G4cOJiCVglyE58D5NAhPFQ7MopFb+fSymlZJH2Ukakh3GhJtBfpRAYpdw5BpLA6MDkGsw0iGe6A0Wbx9jW1bHsLiwkauRwy/hYsBy5mHVbSADBJNjoMyQfKzNEcNxEDrE+kOWXtg653yBSqrHJmOBJNCg/doXAh+XtOkWlk3s5FrNkxD/KIJnBjkeGfwghiLZRPf7B1LuThtBeYljiQVPcXfsjWNNhFSGSpU4OUh2WUMW4pUC3e8YmZNUcnA8oaTLVBlilNU3QryJdLOlJ2jKH94k96gr2kw4drStOrPq+8GOcgH0ffBseEU+Bj3GWeuh0lG1JZ0R5j5wZxyM2l+bfGObgGDY6vA8DHv6+ofEeX3OhzsSFZKSkaNSfaQ5hFaf3o9nyEc+ccYOiGWxpdfsRbTXT7m9VNH7wHyhxM5Osz2gRgRKPCFy5a/qpJ/lJ+ER7Kv3BW0vsbkT06TPIphaJw9I+z5Rn9k4WeTvS5dP2kAH2AGL1GDFtxPqAfGM2SMYurNMJSkroe60H63tb3wXXD0mHen4mFJwzfUSPD4PBplKLbob+H8NFVospi6kfvPaISTmx9oPwhSQdUpP8AL/WHFoLWCfD/AFhbQ1DJH/E90BBIINb8mDeNoM4cm7/D4w0rCA+ifA/OJaJTJSMU1t053KQ99Gy9kKGOUbAI9UfABoio2dLdlJSOdD+94X+iZV7otrQkd2cI1j6/wK410J8jaapakqCEFjwz8Ypdsgzp6J4VSpFwKSoPncuInp2VLJISU2Z/o2HmUsfAxHmycKi0ydKCvRSAo9zJTnygwcE/d/gm8UVXcUjGzwP2gPHcHuCoBxU8i8z2fB2gl4CVSSiRNWcxuIledd4dwmzAQCrCygNaplRHghOcK541xr+CnVDkRPzdJNRlyieJlAl+JLw91qwGC6ReyEUjxaJqNjy1AsiWlj9VANmNnW/K7RKl7Pl0upIpzALJHqJAGuZhJZ4BTj0Rj5ktJJPb+0QST40nLLwgRuUYNAA+rbJKUsIEL4tdvuVPG+y9fMw52Hhc+pPrH5wiVsfCKAPVs/FRB4N2uMXIwQBtSBZnN/ZBScKgKJNIY6q5aXt3co3b1/uf1NO78l9Cn/QeGcjqxb7SnPg9oel9HJByQD/OT5sc+XOLcYdGgf8AH2oPqUi9g3AANzeF30u7Dul2X0KtPRrD6y78lK+JEMTNhYYXoJ7ln5xdqWlqipIB1JBz5u3CGxiJRBKVVM9wlSg/BwGib3J3f3JuodkU6tgyjlKI/nPzhI6PS/QbvUYu5YcOC3fa/jDGIcAmoMNX1NncZG+h+cMs07qwPBDnRWnYUoMDSCchWfYMzAPR+VxPkR8YewoUBYqIFnN30DqU5d3zhZm3BKb5O+uZB3b5a+x4fXk6SE3cOxHRsCUcqj3Ej3iFjYEgG5W/Aq/pE6TUFOo2LbvDX2+MTJCE/ZA7my8A9orlnmurHjgg+hU/oOTpUP5n+ESMPs9KcioHVlRamQjUFhqzjzvDZpGTC+ZLPzAAv7Ir38n1H3EV0I0zDv8AWmPxrPhnDP6OGsyZ/iRNUtDvmW04eNwIMqGrjxMDXIOhEGXhCSWmTW1+kU3vhw4RrdYofzmH5k0Dsj8fGGetc2+XuhtTYNKQyMMFf3qz3LV+BCkYMj6yy3/EV7Lw+uvLLk4Hm8NplzDmUgcy/HQfi0HU+5NPkMzcHx6y/Cav70KTs5J1meM1f3okJw1s3P45wOrCQ7d9ir2Jga33DoXYR+hg4cr/AMRfhmqx8IRP2agBzX4TFHy3okpGQD34ikAd2Y7oUqWNVCBvJdw7tdiCnAo0Cn5zFn3qhxGzRdVIAZnKlG2eZLRMGHDWL91+fOHJeBURZ/x3QHkfcm6RAGAQXLpOtufi0SZKAhma3LJr6fHhEg4UpGR/rCF4VRcEWOYvcHl7IVzvmHdodRjFB2y/hGurgXhuZjFG5YX4EOOfKEnDzDkFHweFr2fO/dKP8phNEewHBdQ0YwNYMOR0/mBg5uLu7KKue8OVm+MNzMDN/drz9E+20J/MJtnlLfQ0mJuocxXjj2H5WJLCorfXdH3hAhoYSaP7pfkYETdR7E3cR+X1offWSBqrXO94CZEwCkLUS3pkmwDE3jNTFBQYgkDRyz59kWgFbeHlGzRIp1I0n04FFSmsBvOW11cnnDyTO9Jfnbw90ZUTdbnx4Wg0Txa2Q1JPK/GI4SJriaDEIWvdSqYeYURZ8n8/6RIUqYQGewN0ppcF2dtQ4D/ZjMSioFwCOFS1EeRLCHUzLub5GxOYgOLCmi6UJx9PhcaBri39bwZTO1QHcm6QSXfO2ga2Q99MrE3FlA8lGF9eS7kjhfu8tPbEqQeBPxBX1aSZaQQQXMtJKm47uTcor9p46cmYKZable71QYWBYWt4woYsjX2n5wz15exb8cIePwFfxFIxUxQ7FgHP0KbuTmRo0PGRNJJs1z+yQW1AcpOURxjJnpn3CAcSo2KiRk2dvGI77ET8yyXiJqkupKbD92L5529zZRFmz5zUiksFOerSzuCk5dqxHDxMNderKtQAyv8AKAMYpu2q3OFS8gv4kuTPnNUpKCGAP0QDFOuRcm/EXs0GnEzQTUhAB7LywD4E/i3nCGJJN5h9/tgjPPpHjnr3RK8iX5k+Xj1stxKdSUBLSxuqcgqHjpfKG5c+eD2kkMPqAPoTlmc4YGIUG3lW5wZxi9Fq7ngV5B+Y/Ox82ymQdCBLAqKrByzuHd+OcBW15ylEbj2ZpabDLV8rnW48IiDGL1UfGEiY1gMu4Qa8icO5YTNoz3BJFncCWm5zbKFjbc6kpSlKSFdpKbkOGBe3LuiuM86w9LxSmYOBAa4cgqu5Kxm18QQwmUkjMJSWvmxHIiGMdtvEFKmIDpASEgAlWZ0fQ+cEnELvc5cfw8NieQc4C+AXRLkbZxNAXUoG1mY1AXdPeDyLhoclY7FDdrm2USTc56OR2RwyBiKnEkZFvH8coSrFK0UrzhafQPDqSMPtTFAlNc0k7wqF6QGYOGZ39nKFnG4s0mqZcWz9vHWIBxBHE8YNE5WdR7n7oNPnQLRLWvGFRBVMABS28SVNmb5DTm8SZJxO8xXdT5E3Tm1mHBhYtFX+cl8y8KVPPGI1IPulvLlYo0kFdQL3VZzSrJ7i2XM8TBT8LiHvW7C1RF09m75/O+r0wmHQ8xeCGINs/OCkwOjUbPm4tMtKUrSAHsogkOSW1sMhyAgRm6vte0wIRpsmlFWPjBpgQI3GIUdImTQ2Vu6BAhHzRYuRGeDUYECCAMQhRgQIAQaDw+MJe/nBQIJGPCHpcHAhJDoSvKIkwwIESJJC8KPx4RImAQIEB8wx5CRlC5QtAgQGESBnCE5wIEED5gWbw5LgQIj5EXMUYZeBAiRIxtZh/CqJLEnOBAgy5AjzFzYZUYECBHkNIaWYTKN4ECH6FfUUrteMSpwuO4QIELLoPEXAgQIqL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6" name="AutoShape 4" descr="data:image/jpeg;base64,/9j/4AAQSkZJRgABAQAAAQABAAD/2wCEAAkGBxMTEhUSEhIWFhUWGBcaFxgYGCAYHhgVFx4aGRgaFxgYHyggGh0lHR0YITEiJSkrLi4uFx8zODMtNygtLisBCgoKDg0OGhAQGzUmHyYtLS01LTAtLS0tLS0tLS0tLS0vLS0tLS0tLS0tLS0tLS0tLS0tLS0tLS0tLS0tLS0tLf/AABEIAMIBAwMBIgACEQEDEQH/xAAbAAAABwEAAAAAAAAAAAAAAAAAAQIDBAUGB//EAEsQAAECBAMEBgYFCQUIAwAAAAECEQADEiEEMUEFIlFhBhMycYGRUpKhscHRI0Ji0vAHFBUWM1NyguEkQ5Oi8RdUY3ODssLTRGTj/8QAGQEAAgMBAAAAAAAAAAAAAAAAAQIAAwQF/8QAMhEAAgIBAQYDBwQCAwAAAAAAAAECEQMSBBMhMUFRFGHwBSJxgZGh0UJSscEy4SMzYv/aAAwDAQACEQMRAD8A6IRBNDjQTR1rOTQ2RCWh0iCaDYo0RBNDrQTQ1goagQ40FTEslCGgmhZEE0GwUIaCaHGgoNgoQ0BoW0E0SyUIaA0LaA0GwUIaA0KaA0SyUJaCaFtAaJZKENAaFtAaJZKENAaFtAaJZKEtAaFNBtEsgeHQCpIIBDj22PsJHjEXBXloP2U+4Q7iZtCFrAcpSogcVAGkeJYeMKly2ATwAHlFSf8AyP4L+yx/9a+L/oDQGhbQGiyyuhDQbQpoNolhoQ0CFtBRLJRNaCaHWgmjPZfQ00ERDtMEUwbBQ00ERDjQTQbBQ20E0ONAaDYKG2gmhxoJoNgobaCph0iCaDZKG2gmhxoDRLBQ00BocaA0GyUNtAaHKYKmJZKENAaF0wKYlkoQ0BoXTApiWShDQGhdMJKgMyPOJqJQTQYEGkg5EGGMfJKksH7hZ+/j3Rm2vaHhxPJGLk10Rds+FZcig5VfVicdPloQrrFITdB3iB2ZiFPfgAT4RER0gwhLDFSf8RPzjI9IpM6YhYRKUaXCjZhycs5b4Rltj7Am4huqBKtXSQlI+0vId2fB442y+1c+a5aFx6cTt5/ZGPFFXJ134HaUkEAi4OREKaIHR7ZIw0hEmqpnJOlSi5YaB4s2jvxk3FNricCUUm0naG2g2hbQGhrBQhoEONBQLJRMaCaC61X7pfmj78F1p/dr/wAv3oosuaFNBNBdafQX7PgYLrvsK8h84lgoOmCpglYgDMKHeloLrnyCu+k/AGA5pJsmlh0wVMVatthJSFJUKjZwXIcg5C2jcfbFgjHIJYVE2dkKLPk5ZoGPNDIri7I4NcxdMFTBmengv1FfKC69LOy/UV7mi2wUCmCpguvHBf8Ahr+7AM4ZMr1Fe9oNgoFMCmB14Z2V6ivdTBdeOCvUV92JZNIKYFMDrxwV6ivlBdcGdleor3NBsGkOmBTBdcOC/UV8oBmjgr1T8olk0gpg6ecF1w9FXqn4w3iMSlKFqUlTBCid06Awsp1FtDRhckh2WQWZy4Bc2DHlmfZCJoNCiS26pmYb1JZib5trEOXi5yQCmXXLoBBQaVBIBLObKyNwpIL5Q6rHAbypM4H/AJdZ80FT+cZ1clx+/wCORoaUXwX09WMz0SWVYrJSoBkqmXIIF2MRZ6JFKgMKokpUB/ZzmQQPqxNTtdBLUTR3y1JbvqaHDtFPoq9l/bDvSk22hffdcH9Si2hLw1O7hFJVUi/5orshSSq6Uei8SBNwlSUonqlLUpgK1ILUqPYmbudOYidJ2gsqIISGckFybAktQCDkYnGYlQpVLJDhJEylLuCXCVF1Cx0BiqO0458v4H3ORc19yp2p1iUKQtQWk2StmVUUVsoCxDBVw2QteKv8ml8NMHCcr/slxC6cAYdExEgqlkzUlMpApFNCd9CASQm6wVlgeyxYEZjo7j9oISoYNK1IqdbJQRWQBcruCwGRjFiyKGaWRJu/qdfLBz2NY+XHn06HYaYOiOdyds7VOeHWo6h5aPbWfdFnIx20W3sGpLMCV4pCQ5yyc+yLZe0cn6MTfzS/s569nx/VlijY0wRYZkecY6btGYpbBISQ531hYJT/AAKPw0hzB4bGzBbGSEJBLUSrtd96a9x/C2fCMkfau05Xpx40n5y/CLZ+z8OJ1kn9Eag4uWPrjzMCMyrZoJL7SnE5EibKAcWNhItAi7fe0P8Ax9WLudi7y+34NniMWlOqQ+pNsib66GK/9JEVO4H8Ls3EAuTra3MtDKNtYbEkJUSncKiFBqUmkbxyBNTZ3ctkWPaezWTZf0YApuGDCwCbVGwLn5xNoyZIpzXFK+X9/wCjMorkT8LtKUuwWKgzpu4s+RAPHSImO2sBZBBU5d6ksAb2pL/OMvtFSpDrUoLLXU6kqIvYJWCUB7W4GGkbb7DkFIBu26CkMyiolgC7iqMcfaMsq0t6fP4fP8jbpI2MnFS5qAZlDmsUngCQWChe3KIGOxIloeWs0laBu7xKQQFgBmAtc3zOUZAbVnpqWWNbpUalhn9FVQCXKkkXLXZtJWC2kRJcUl1AhQJz1AvvPTmdVGH8c3B8r9fz9ibtWXuLxqSyggdkpIVLdpRfLwzAz9kPbIxSEBCZa0qRTvblKgXyCUBmvk3vjHL20Xv2VA6JpGTFLMXHLUnviOvpKAVpG8LO4rII17252aM+Hasutt+vv9RnjT4HUTjUAAkkPxSfba0V36wIMwpRSpIFzUQX13aWZtXEc9x3SoqKQZhDA8ElssmNzf2aQxgdrJmFViAGJVusL6Wsxa2rm+h3y27K5JQXArWGPU6Zhtqgmm5A+sQXGRFVrnN24PxaxM0cFeqr5RlNkY/DzJiCcQkTAWRSq8wNUWcXyUO46GNjLUFAEZGOjib08XZTNKxkTRwV6p+UKCuR8oNc9IUEvckjuIAN/MQ40WKViNNDBX9lXs+cNrnsCShTDu+cS2it2xjJaKELWlNSgWJzSDf2tEcqQYq3QlM6Yu9KkJNLAUuQTqSbd0HInBX7NZUxYspKmzLG8U/TDpJ+ayvolSlTqpQ6tRcsai9CVBXo+cZrYeKm4JUtZCBLnz0DEKXlLUq9SFBQARSogFT3Q+ShFcsiTpl0MUpRbR0OVOORQXIcGzH25w7UfQV/l+9FdidrSBKlzetllJIpUFhiQ4UAXY6jvEW8shQChkQCDyNxFkZdCqUa40VKtlJv1YmSSp36tQAL57hqQ5c3peFdRiQzTUFn7aHzbOgpGnCLZoMJsoktSknygPSlbInJuijxasUlJJMjJrBY49/GKnDYrEqSpIEp3OdRcuASBusXPHW+kXeM2gkhIIN2OdgD6WjB+6MR0m6WYWUmbLkS1TJy0qR1gFCUAhnCmuR9kaZxytq2pQypRTl5Ll83yOjs2CU4diyxU1SJoyd1pKS6nqSXLpbn56QMB0jUhVPVJYMQE7pysQogkln11jl525NcHrZjuDdZVcZdqH19Ipxzmk5ZpRkMhYRWssY8UjU9lyPgdV6RbQJwq50qlJS1SSlySSkXNsr6aRlugeLIRiACLrlqZnfN2HhxjKr6UrIpUtCh9qUhZD8HSWhOzdvCVUwLKYqtwdrHLM5cYSeaWqU4Li/xRfuX4dYX64nUMdtCm6n6s3USmmwc5g1B7MfCKHEdLigqKJcsajcUFZWAL5m17C76xVpx6JqXQmcFWdgEhyW8f9IKXshc0Ela0pbVF3zIIF7XcML5aRlltcv8n7vryVmR7Jp50x9G0FrSqbMl0ADNkgOVntsOywSHvcq0vEiVtqYlQIKuyASFMwTfvFwBnqrNzCJCp0lJQopKaWUFkqCxqHuR3gnLIRUbXQoyhNT2JgJJ1SU1EgnJV7WAN+cZYSbnff5hyNy4s1eF6UIKRUsg5Eda2Vsmg45MElV8/blaBHQ05Fw1fYpqPY3ux8epM53CZgdZUsmmu1LJSQSlIBpZ9SU3WRu8DilrABxLgvdKUpASQwKUklQu2v1jGQ6N7GkzMTOMxBmUkuVOwDm4ycM2a0/zAtG0w2EkTQFyZ0sy5dQV1f1GBcFBeliBcPrYAPGnNHLfuxtdroqdFNjJktZWkzFBQJbfSFHdDbqwqkF9TzNyYqUKloIYFcx6kppTut9YvbxZrd8ObYw8tDTJYQCoJCi28pKnpSkHVSiGFha70kRltqzUSijqtwqKUrSKd8EgBLsAU+0Pflxo4t6uVevr9x6aLjG40CpKy9ThQuxLFlFXB2AIcsBpFFOlzeIQJaX7QLO1ndzYAu5uIb2suarFCQhpQUM2Z0oCid0/znxzEN7bldWZdFkzLBJJdSsjYsWuM7Ork8asWJRSrqFoh7Ux7UlIUqynSrdcZfVztfziLL2msWlsH3Qfs87XyBvFrtLZwl4UzKwVilgwDhSgCbDeZz4AcIqcWiTLlSylUyuYgEpYApOpveklwOOYdo2whw5ArgMzsaVE1llOyiwuT9bLkzjQiH9m7zs7uCOZvckkMciM3ix2d0eVNlS5wSm62AK3FLFys5ghTWGj2EbRGxZZCVBIBDG1rg5Hjd84sjC+CAyk2PKEgpXPlzFJKSFUMzMQXftDItax1GfRdkbceVQhCwQGBKqmIzd1Of66xVYeTSAkMw0idLWEBS3AYOTllxMWtygqTJHHGTtoi7Z26vDj84NdKJgK0gg1JUKCm6i11A2bsjSED8quD/cYryR/7YpelmMlTcNNQmeh+0AFAvSyqQBxbTjHNkzoaEmuKHeOMlxR2P8A2qYT/d8T/k/9kZLpn0plYyZJmSpa09UFWmNcukhqVHhGMrhaFw0skmqYYYYRdo0mHxqsXPXi5olhSRLAACgmpqUlnKrBJOebRo59B6yWpCRL60y1AAuJakhKWe1aeplqGjpz45PocXE0MDaWbtpVx742E4OZlheak5puPpHe+dx7YKhqVlcp6XSMdjdoL6kYJYRTh5iwFAGokqXVU5IZyWYRuMF+VDDIloQcNNJQlKSdy5SACRfVo5ztI/2jEf8AOmf964gDM95hIzaZbLFGSVnWj+VXDf7pN/yfOK3pB+UZM+SZWHlTJK3SayU9kEOLcbRzloVJFz3fFMF5ZNUCOzwTTo7J0axc1UiRMmVEFB3yBcgkOrjlrFbP61Sl0zVhBubgboN2SokFr25Rkdj4pQlIIlLKbkEAgKZRHaAuAQR3iLBO1CCxkLI0N7ciTnFUoWkr+4KSbJm0pylSlbrkGl6gWBKyMz+GiR0TxgMxUuchLJAO8QBYPmHccvHOK79KkXEmZ3b3sPw90OK2r/wpnkow0W4uwOKaqzQ7b6NycahNC+r6okqYFRNQsGLMOd84yewynCz56e0QAkBjvMrlYaZ8413QzGiYqaOrWg9WTvDgofOMwnECXjpxIJBfIP6Jy/GcZc03PLJPlR0sONeDa9cy0w20UTJgSpJsS+vF6iQAGvYOco0GBxMl1yq0qJHZUWPCx9nKrgBGdxG05UkVcWLUnMsoVEAgZgHLJoocVj6khIVLSC9LgLAqYMQ6n0FJ1zEcKWDeStKkZYtp8DWY4SMSFBRCUqoVmHD3I/HOM7LlTOomYdYqBXUFDsqQs3Y6Dh36GK7FKSrCrKSTMKlBJBB3SHCgFK7LgjM6A5QxhZU1LpM4hG4zPuoJFSX4ZAd2jRfiwqEKvr18gyi+bMpNwykkgghuMHGqXg0qNSkkk5kAX53Lvx5vBR0PFwKd0zVYTpFKw86Y9KiuiwsVbifrjIPwJPLKKzaWyUoQcQieuSZk8vIKjvIrZVYq6wJ3WJVqMhdshi5s5U6pbhZIUKBa9wWGRJuCOIPAxM2JMWqclCykoUqpZFyerKFsb3JIQL8TzjTvJf5c+tFeizcKQZ00IUpVe8pQSMqnQ3B7LA4gWZ1RndryupSUTBXKzQpLOFOWJDGlfBV8tYuZC19ZRLS6SQCp7pC6UkhJAD1Jquwv3AMdI0BbKQmpYYqYp3rqdKXNwCLB23hwjnKWd5PfXyr1Q+mS6GexU9E9Kp6VKRMlsEqUXJIS5U7M5URw1ds4rsCJilieAlVNSUJWSaWZ+y1xU7nO/KGZ+FUnEpkzhSDMQVDIbzB37iRn/TRbFkypQxRnG0qbMUUsN4FKGGV72A4kZR0sOFXV+uwuWTUbXl9yu2zipplETqkEsEoZrIIskZtbWK2fsoyV0raulKlAfVUoOxOpAI8/GLXYAEyarEzlEy5J3KsusLkDwsW5p0iuxuK62auYT2lE+GSfYBHQ2XD+qRl2jJp9yPzHtl4pUtToWUKNqhkeS0myhzNxxjX4PpOzDEJCD6Y7B7ybo8bczGIb8fj8WibgcU26vs6HhyPKN+5x5OfB9/yYd9OHFcV2/B0mXiwYfXiElBD8I5/ImKklpKwB+6Ud0v6OqDY5WzsYtcHthK1hBBQu+4rXmk5KHd4tGTNsri+Jsw7VGa936dSu/KHMKUS6NV/+JjJyMNil2Th5qu6Uo+5Mavpph5k1CBLQpTKe38J+cL6ObLUhHWFU5MxmP0q02NzkrjGZY+NGp5ajZmk7JxeuEnj/AKMz7sNYjCzZRabKmSybgLQUEjiAoB46IMNNUlwZx4fSzNP54oekWxMTMVLKZcxbAgkqKmv9tVvCGeJpWCGe3TE9EsFNQZvWSZqXSlqkKS5BOTi8aiejt7ijvDQ37WUQOmWyZnWSlYVCyUmY6gskh6KWK1OHvlwvC9l/nagUz5EwEtvppYs/aD2d8xbkIshw4UVz973rMhtfDzZc6apcpaUrmzKVKSQFbyiKSQxcF4jIwU0ioSl0m4NJYg3BBa8arpRsTELSSiVNU0xSmqKt1jcJJ9gEXGzNmSDhcKpSASuVKd1G5KATr3xVu/eou3zUUzCnZs0BJ6te8H7JtdSfg/jFj0dwKFYiX16VCVWgTSxDIURqLgkAs1+F43v6OkLpSuWkhICU8hoLGMR0vny5PXyJUpKC0ohQsU9kkhsybBzkH4xVmxVyLMOfU+KNv0gxxImLQlICEK6tLUhKEAlKaRkALNGO2f0jmTFEKCAGew7uJi3m1qwq1P8A3Kz2jdkE5f1jNdFNn9fOKKqdwl2fIpGTjjFkILlRROT5l6dqq+z5QY2or7PlE9XRS37XX0ePjAPRRr9d/l/rF27XYp1vuWHQ/FVzlBShaWo2s5dI0POKDFroxs5TjIJHNSqWAfuixnbGOHFaFlRLJZmcG+nMCMtjFnrpdjvrBIN7vSBfPLXnlHK2pOGVtdjt7PNeCbb616+po5WGmTGKmF2CqQ4U4SUkGzb3atrkzxJxvQ+oBSpTFJDUmxCTxItrZo0OARLEtM5R7CgoJDahSQGFhZRLvo8Rdu7SWUKAUQl2CUcy2mccWMc+RuUOnP8AHmZ1S5nOto4aamcJNAADqSq7pHEg5XblfWJwlBEpajdNmUSPaBYF7Dxi2xkxpKpyCoLCqlKBKSBMJsddBFRhMWqamZLWzKKGsBWhT3cdqwao3DxogpZYql1rzDSTdjB2KDc4mWHALKXSQ4e6SgkQIbxWzJKFqlzwDNlqVLWTZzLJQMuQECN0dkk0nrKnKK/SUkgTJs00qVdwXzIlB2JGYAAtbLuMXUvDJIUuohetrZppTYZUj2AQ9icOgTJrBISJplywm246lLU45JSTzVFpKwslKQpZWkqIZtQMldndGjk6DlGnDJT6Dx0rg19BpOISpKUuU0lROZd2Y5aEEeEKw+ISN1yyh2iMjmgu+nxMLnYNJZcsgoKXNRIJJUEppUFMxPtFofw2z+sKk1BJDsM3AJSbO4a2msbLLntEKriZ/pBg04lmpExKbfab6p5tkTGaXi55E6WokuUdYMyVSnSmrxN+JAjoI2PKdKuuTYsMg5SpmzvvW8Yx23JlMydJQAap9YIP2SAObhRPjzjNNaHw5CZHjnxiWWG2Th0ISiZiQ4uUmYKQtmJEsln7xC/0ZgD9dJOp6wgk8TcXjM4guorGqi4cWUS5Fu+Iv522hi2kY6b5GyTsLBHKYnwm/wBYP9WJJ7ExXgsGMcMZyjRdCZ7z1bv1D7SmJ8AShKraJauiaBcTpvmAzZXaIm0+jigh0TpiiLspVnGTWsYc6VAdeXzoRpmCVi5ezMPOLHC4UJkVJSEqKAXbVvbDJvkIorqZjFYxa5SZeITWUqJBYqLMBvpC0Med3fz0GxdoykSaez2bFJGnNR95jNbbkjrrkh0g5ZNbjyiBSnUny/rEU6Y7gpI7Lsya8pJBsX95gpi5lRZYADlmewKeT5VeLRzvCdL58mWmVK6pSUJAFSFOQO5bQD0+xfoSPUV9+NKzxRneCRviJzvWN1JaxOfEcm1Jd9MobMmcF9Z1pCnAKTdJD2FgA7MCW4kMxfC/r9i/Qkeor78D9fsX6Ej1FffhvEr0geHZ1aXiTooxnOl+Hm09dKKlUDeQkswdytIa54jhGM/2gYv0JPqK+/CkdPsYfqyfVV9+Knkg0WRxzTJ2H6YUsoS1kjJ5gbvsiK3a23RiFlVCEkoAUVgFyCALuNPdFFiscpa1LKEJqLkIcJfVgSWg5mCmUhZAYtq5vyjO3xNKijpOysR1mEmAX+hWLaky3sB3xW9CJakYklaVJHVquQQHdOp8YoUSpv5gtLEr65BSEhyQwFgnuPlFFiMNiEEdYmah8q0qS7cKmfMecOp1RU4XaO9maCMxmIE6YGNxHLdg9KpEiQmUsTCoFTkAHMvmVAxYL6bSDYS517DdT96Ld8ircG72hiEhIJILFwPtaRiEzhNxQK6UMqtL2FeQD53t4gRpsHJ6yYiWfrAtfgKvaARGZ2kBhsYak7o0zsXD34fCOdtDjPNT7Hb2WFbFKPm/4LPo1PJlLXU6QVhA7y5OdrUgDRjxhvpqpX5osodwUENcu4yiNM6SSUEpQhRBLulgCTrcg+yLYzD1YLaAs976RdjUVDSjm6Hdsx2E21OmylInJIC7L3SKqAGJyu4d+cVOyZ5RMdxupUpKS5BIyDZtyjoWIUpSFJbMEZ8Q0YXY2GJK1JUgKTTZRY0lwpnzOWV4qlGGOL0qiyNt8Tf9MejK5uMmzUrLTKFWB+shJPtgR0foxIE/CSJrhRMtCVH7csdWvu3km0COO8udOoxdF9w6nENp4lCVLmMFdVNmEpdiROWShuQY35Qf62ylEVYaWVJSU1EmqlIJZ6Ms4zW1f2xqAJbO+qv6wwlSa1bukzX7KuUdvBDRH4maXM2cvpykUnqHA7IrSwbJnSDrD2G6XJUbS1iokEVIOZ/gNr5RgFFNKbHNWv8ADyiZs5Q3W9PXwi3UxWkb47dlJKapRJUQHqFzkKgEgcMhoOEZzb0xIxYUzB0FSQGYJNNIFg9IEKlprmykelMQn1lJERdrqSrEzlJJIK5igTwct4XivI7mkNC9DYnEy0AmiwKlEC2py8MopJmFWEhZFvdwcRaqW8MIS8oAl6vmT7xF8kVRkyPJw1QJtaLnoT+3mXtR/wCQiDs3DFUuaAd+zXYUkB3LZ8ondDAkTZjEk034M4yGfjzhYviGTdMldIw+IJsfo5dvFf48Ivpamw4H2E+4RnNvL/tKv+XL9640GGBVLSgM5SlnLXbjDpcStmT6QI30keiffEPZ8lL1zeyH5uRlF9tfYs1RCmsA2bnPlEKf0VnlJUgpP2XYls8yz2Fnu0LKDvkMpKuZBXh5QlFbstXZQNBbM62eIEpArSNKkv3PGhmYBcyWUB1LISQSWTmnVWViQwOusVE/Z0yTMQJiWBWKTUCCxHA8xC6ZIaL8yFtLEpM1fVpAS+6AMhbhziMZ/KHZbhZ0NwYaWLlrm8AYtNkIC5eIKkglMsEFsi5uIiSolbHm0onpI7csjycxFkpciIFC1zmDUpNje7++LxX7K5GaLc3v8Ig4Do9PnIC0pFBdlEjIPkO94uJnRnEIsaVMBksZ+Nng7uTpgU4q0yUcWuVJXMQqlSVIILAs5KTYgjImKzETFTQmZMXUTVwt5Du8ocROrw01iVdh6d4gVXNsrXhrqUImrTLNSRSxcF/K3+sDQ+HruK2rM1PVukagnQceLPFttSVSEEemn4xXq2fMXWUoUWOTFyCTcDUZZcRGq2lsGasISKEq3VMpYuLj6rw2kN8TcbJTVPw923lHylrPwij6aYTrccJYbfCRckDM6i+kaHo0g/nOG5KWCNf2M2/c7eYjP9PVqTjApDhQSCCMwxPwjFmVbQvgdXZHezTRjZuAKFKQoh0qUkmotYkW1a3CN6gtJA4ADyaMfi8HNdKt2aqYgTCpDntlR3hk/g0XMvayd6Wphog3uQzg2YF7Nyi9WmzFV1RcIVGXQtEtcwKZ6lqS4DEgboPjz1i+lTLRS9KNk/RDFAs6ykjiWDGEzRUopPqwQfHgdV2P0lR1Etp+HQ6Qaa5KWJuQUvYu8COBJXAjN4R/vZq8Sv2IXi3UqoAmwuL3d4aRJVUo0m4Xp6QUBG1xeEwhX9IpCaikqUolshVZyc6smOWUOT14NCD1KqFTCSlThkgHdAJBqSBfIEuz6xctofSLM2648WYZeCmMlJQQQSWPAhLe4wuTh5iG3C7uAdcmaN6MZhRSRiBNmABypHZsKilkcXc68oblbQwqU0hSUpAICqStbgi7hDAnlk/hA8TL9j9fIWWOupVdFiZuMlhSClCalKLhxSlRHmaQO+KafP35ikgkKqA/hJt4sBGtlTcOgtL6tBKaWTLUCUku5VSSzgFrD2uxtBGGngJUQXcpVQoMkXsbNfPVmHOBvZPJq0sbR7mkystZIu45EGIspKgQGLA82i9XsDCFyFzxyCEZixYqUDnEY9GUqP0KlGz74Sm3JlGNO9T5lW5kRlYYdURUXzppN8rP4Q9sCcZCiulSqgzZENcZ2MOI6HzzlT66fgYdHQvEelLH8/yETfwX6ibiT6FbNxMxc0qKSASbF2A4PF7g9rqBlBSCAlSalaMm4YC+giOOhOI9OV6x+7Dv6mT/AE5XmfuwI7TjjykHw0n0J+J2+a0oSl0KJqUzNvqZw3osYrtq7Ymie8tRKN02Scwyi7j0nvwhf6lTf3krzPyhY6FzAzrlAnK5D+yDLbIPnIC2Ror8ftIkpEh0kdogXO8SAXALZFsoc2niuulyd4FaVFSrBLuzZcgkeEWKeiM395L8z92FI6KzgQeslWILOdL8ID2uL6jrZZLoZc7LmA2D88oZOyZruAPONz+g5ozXK9Y/dgDYsz0pXmr7sL4iHcm4n2Mbh8BNS5WQHBHmGzhEvCEF6k+YjYzthzVpprQA49I/+MR/1Wm/vUeqr7kR7RDuNHBLqitkbQUhMlKJiwJYAUkAEKdRKi5PAtcaRc7R6SkOqUyjdgQ1ydcsh8IbHRSZ++T6qvuQZ6IrP98j1T92CtsilVivZJN3RmsGZ0sEIUEpJBUni2QfNtM4GGlql2Sl38QkPx1jS/qUoj9sgfyn5QzN6FPbrk8bIUbQvisb6hezzIWAxZQVVUHcIDh94szg2tn4RMmbfmGahyAhNDrYOpIFxcOxPdeCHQD/AOwn1D84M/k/b/5Cf8M/OG8Zj5ahfCyu6NP0O2uF46QhJSRVM726pWXG4iB+Uof2hWV5ahfnUPjDvQnoiMPjpE3rqqVKt1bO6VJzfnA/KFhetxaZTtWKXzZzwjJPNGeZST6HT2XHKOGcX2MJsmYrDFUwKQqpLa6l3OV7Q3LxiRK6sm9VTjub8eEaZPQYhKkdcCC392CzcPpIRL/J4o5TlH/pf/pGrxmDuYI4c0eRFmbbIRuUlVs1fNosMHiVYjC4hFdwlEwIBCuS2buTCF/k+CbzMRQBclaEpYcbzHiNs3CyZZKcPOmTFkgFpRTuFwrMl8x5RTPPjnH3XZFjcXbM9lZkeKh84Eab9G4cOJiCVglyE58D5NAhPFQ7MopFb+fSymlZJH2Ukakh3GhJtBfpRAYpdw5BpLA6MDkGsw0iGe6A0Wbx9jW1bHsLiwkauRwy/hYsBy5mHVbSADBJNjoMyQfKzNEcNxEDrE+kOWXtg653yBSqrHJmOBJNCg/doXAh+XtOkWlk3s5FrNkxD/KIJnBjkeGfwghiLZRPf7B1LuThtBeYljiQVPcXfsjWNNhFSGSpU4OUh2WUMW4pUC3e8YmZNUcnA8oaTLVBlilNU3QryJdLOlJ2jKH94k96gr2kw4drStOrPq+8GOcgH0ffBseEU+Bj3GWeuh0lG1JZ0R5j5wZxyM2l+bfGObgGDY6vA8DHv6+ofEeX3OhzsSFZKSkaNSfaQ5hFaf3o9nyEc+ccYOiGWxpdfsRbTXT7m9VNH7wHyhxM5Osz2gRgRKPCFy5a/qpJ/lJ+ER7Kv3BW0vsbkT06TPIphaJw9I+z5Rn9k4WeTvS5dP2kAH2AGL1GDFtxPqAfGM2SMYurNMJSkroe60H63tb3wXXD0mHen4mFJwzfUSPD4PBplKLbob+H8NFVospi6kfvPaISTmx9oPwhSQdUpP8AL/WHFoLWCfD/AFhbQ1DJH/E90BBIINb8mDeNoM4cm7/D4w0rCA+ifA/OJaJTJSMU1t053KQ99Gy9kKGOUbAI9UfABoio2dLdlJSOdD+94X+iZV7otrQkd2cI1j6/wK410J8jaapakqCEFjwz8Ypdsgzp6J4VSpFwKSoPncuInp2VLJISU2Z/o2HmUsfAxHmycKi0ydKCvRSAo9zJTnygwcE/d/gm8UVXcUjGzwP2gPHcHuCoBxU8i8z2fB2gl4CVSSiRNWcxuIledd4dwmzAQCrCygNaplRHghOcK541xr+CnVDkRPzdJNRlyieJlAl+JLw91qwGC6ReyEUjxaJqNjy1AsiWlj9VANmNnW/K7RKl7Pl0upIpzALJHqJAGuZhJZ4BTj0Rj5ktJJPb+0QST40nLLwgRuUYNAA+rbJKUsIEL4tdvuVPG+y9fMw52Hhc+pPrH5wiVsfCKAPVs/FRB4N2uMXIwQBtSBZnN/ZBScKgKJNIY6q5aXt3co3b1/uf1NO78l9Cn/QeGcjqxb7SnPg9oel9HJByQD/OT5sc+XOLcYdGgf8AH2oPqUi9g3AANzeF30u7Dul2X0KtPRrD6y78lK+JEMTNhYYXoJ7ln5xdqWlqipIB1JBz5u3CGxiJRBKVVM9wlSg/BwGib3J3f3JuodkU6tgyjlKI/nPzhI6PS/QbvUYu5YcOC3fa/jDGIcAmoMNX1NncZG+h+cMs07qwPBDnRWnYUoMDSCchWfYMzAPR+VxPkR8YewoUBYqIFnN30DqU5d3zhZm3BKb5O+uZB3b5a+x4fXk6SE3cOxHRsCUcqj3Ej3iFjYEgG5W/Aq/pE6TUFOo2LbvDX2+MTJCE/ZA7my8A9orlnmurHjgg+hU/oOTpUP5n+ESMPs9KcioHVlRamQjUFhqzjzvDZpGTC+ZLPzAAv7Ir38n1H3EV0I0zDv8AWmPxrPhnDP6OGsyZ/iRNUtDvmW04eNwIMqGrjxMDXIOhEGXhCSWmTW1+kU3vhw4RrdYofzmH5k0Dsj8fGGetc2+XuhtTYNKQyMMFf3qz3LV+BCkYMj6yy3/EV7Lw+uvLLk4Hm8NplzDmUgcy/HQfi0HU+5NPkMzcHx6y/Cav70KTs5J1meM1f3okJw1s3P45wOrCQ7d9ir2Jga33DoXYR+hg4cr/AMRfhmqx8IRP2agBzX4TFHy3okpGQD34ikAd2Y7oUqWNVCBvJdw7tdiCnAo0Cn5zFn3qhxGzRdVIAZnKlG2eZLRMGHDWL91+fOHJeBURZ/x3QHkfcm6RAGAQXLpOtufi0SZKAhma3LJr6fHhEg4UpGR/rCF4VRcEWOYvcHl7IVzvmHdodRjFB2y/hGurgXhuZjFG5YX4EOOfKEnDzDkFHweFr2fO/dKP8phNEewHBdQ0YwNYMOR0/mBg5uLu7KKue8OVm+MNzMDN/drz9E+20J/MJtnlLfQ0mJuocxXjj2H5WJLCorfXdH3hAhoYSaP7pfkYETdR7E3cR+X1offWSBqrXO94CZEwCkLUS3pkmwDE3jNTFBQYgkDRyz59kWgFbeHlGzRIp1I0n04FFSmsBvOW11cnnDyTO9Jfnbw90ZUTdbnx4Wg0Txa2Q1JPK/GI4SJriaDEIWvdSqYeYURZ8n8/6RIUqYQGewN0ppcF2dtQ4D/ZjMSioFwCOFS1EeRLCHUzLub5GxOYgOLCmi6UJx9PhcaBri39bwZTO1QHcm6QSXfO2ga2Q99MrE3FlA8lGF9eS7kjhfu8tPbEqQeBPxBX1aSZaQQQXMtJKm47uTcor9p46cmYKZable71QYWBYWt4woYsjX2n5wz15exb8cIePwFfxFIxUxQ7FgHP0KbuTmRo0PGRNJJs1z+yQW1AcpOURxjJnpn3CAcSo2KiRk2dvGI77ET8yyXiJqkupKbD92L5529zZRFmz5zUiksFOerSzuCk5dqxHDxMNderKtQAyv8AKAMYpu2q3OFS8gv4kuTPnNUpKCGAP0QDFOuRcm/EXs0GnEzQTUhAB7LywD4E/i3nCGJJN5h9/tgjPPpHjnr3RK8iX5k+Xj1stxKdSUBLSxuqcgqHjpfKG5c+eD2kkMPqAPoTlmc4YGIUG3lW5wZxi9Fq7ngV5B+Y/Ox82ymQdCBLAqKrByzuHd+OcBW15ylEbj2ZpabDLV8rnW48IiDGL1UfGEiY1gMu4Qa8icO5YTNoz3BJFncCWm5zbKFjbc6kpSlKSFdpKbkOGBe3LuiuM86w9LxSmYOBAa4cgqu5Kxm18QQwmUkjMJSWvmxHIiGMdtvEFKmIDpASEgAlWZ0fQ+cEnELvc5cfw8NieQc4C+AXRLkbZxNAXUoG1mY1AXdPeDyLhoclY7FDdrm2USTc56OR2RwyBiKnEkZFvH8coSrFK0UrzhafQPDqSMPtTFAlNc0k7wqF6QGYOGZ39nKFnG4s0mqZcWz9vHWIBxBHE8YNE5WdR7n7oNPnQLRLWvGFRBVMABS28SVNmb5DTm8SZJxO8xXdT5E3Tm1mHBhYtFX+cl8y8KVPPGI1IPulvLlYo0kFdQL3VZzSrJ7i2XM8TBT8LiHvW7C1RF09m75/O+r0wmHQ8xeCGINs/OCkwOjUbPm4tMtKUrSAHsogkOSW1sMhyAgRm6vte0wIRpsmlFWPjBpgQI3GIUdImTQ2Vu6BAhHzRYuRGeDUYECCAMQhRgQIAQaDw+MJe/nBQIJGPCHpcHAhJDoSvKIkwwIESJJC8KPx4RImAQIEB8wx5CRlC5QtAgQGESBnCE5wIEED5gWbw5LgQIj5EXMUYZeBAiRIxtZh/CqJLEnOBAgy5AjzFzYZUYECBHkNIaWYTKN4ECH6FfUUrteMSpwuO4QIELLoPEXAgQIqL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8" name="AutoShape 6" descr="data:image/jpeg;base64,/9j/4AAQSkZJRgABAQAAAQABAAD/2wCEAAkGBxMTEhUSEhIWFhUWGBcaFxgYGCAYHhgVFx4aGRgaFxgYHyggGh0lHR0YITEiJSkrLi4uFx8zODMtNygtLisBCgoKDg0OGhAQGzUmHyYtLS01LTAtLS0tLS0tLS0tLS0vLS0tLS0tLS0tLS0tLS0tLS0tLS0tLS0tLS0tLS0tLf/AABEIAMIBAwMBIgACEQEDEQH/xAAbAAAABwEAAAAAAAAAAAAAAAAAAQIDBAUGB//EAEsQAAECBAMEBgYFCQUIAwAAAAECEQADEiEEMUEFIlFhBhMycYGRUpKhscHRI0Ji0vAHFBUWM1NyguEkQ5Oi8RdUY3ODssLTRGTj/8QAGQEAAgMBAAAAAAAAAAAAAAAAAQIAAwQF/8QAMhEAAgIBAQYDBwQCAwAAAAAAAAECEQMSBBMhMUFRFGHwBSJxgZGh0UJSscEy4SMzYv/aAAwDAQACEQMRAD8A6IRBNDjQTR1rOTQ2RCWh0iCaDYo0RBNDrQTQ1goagQ40FTEslCGgmhZEE0GwUIaCaHGgoNgoQ0BoW0E0SyUIaA0LaA0GwUIaA0KaA0SyUJaCaFtAaJZKENAaFtAaJZKENAaFtAaJZKEtAaFNBtEsgeHQCpIIBDj22PsJHjEXBXloP2U+4Q7iZtCFrAcpSogcVAGkeJYeMKly2ATwAHlFSf8AyP4L+yx/9a+L/oDQGhbQGiyyuhDQbQpoNolhoQ0CFtBRLJRNaCaHWgmjPZfQ00ERDtMEUwbBQ00ERDjQTQbBQ20E0ONAaDYKG2gmhxoJoNgobaCph0iCaDZKG2gmhxoDRLBQ00BocaA0GyUNtAaHKYKmJZKENAaF0wKYlkoQ0BoXTApiWShDQGhdMJKgMyPOJqJQTQYEGkg5EGGMfJKksH7hZ+/j3Rm2vaHhxPJGLk10Rds+FZcig5VfVicdPloQrrFITdB3iB2ZiFPfgAT4RER0gwhLDFSf8RPzjI9IpM6YhYRKUaXCjZhycs5b4Rltj7Am4huqBKtXSQlI+0vId2fB442y+1c+a5aFx6cTt5/ZGPFFXJ134HaUkEAi4OREKaIHR7ZIw0hEmqpnJOlSi5YaB4s2jvxk3FNricCUUm0naG2g2hbQGhrBQhoEONBQLJRMaCaC61X7pfmj78F1p/dr/wAv3oosuaFNBNBdafQX7PgYLrvsK8h84lgoOmCpglYgDMKHeloLrnyCu+k/AGA5pJsmlh0wVMVatthJSFJUKjZwXIcg5C2jcfbFgjHIJYVE2dkKLPk5ZoGPNDIri7I4NcxdMFTBmengv1FfKC69LOy/UV7mi2wUCmCpguvHBf8Ahr+7AM4ZMr1Fe9oNgoFMCmB14Z2V6ivdTBdeOCvUV92JZNIKYFMDrxwV6ivlBdcGdleor3NBsGkOmBTBdcOC/UV8oBmjgr1T8olk0gpg6ecF1w9FXqn4w3iMSlKFqUlTBCid06Awsp1FtDRhckh2WQWZy4Bc2DHlmfZCJoNCiS26pmYb1JZib5trEOXi5yQCmXXLoBBQaVBIBLObKyNwpIL5Q6rHAbypM4H/AJdZ80FT+cZ1clx+/wCORoaUXwX09WMz0SWVYrJSoBkqmXIIF2MRZ6JFKgMKokpUB/ZzmQQPqxNTtdBLUTR3y1JbvqaHDtFPoq9l/bDvSk22hffdcH9Si2hLw1O7hFJVUi/5orshSSq6Uei8SBNwlSUonqlLUpgK1ILUqPYmbudOYidJ2gsqIISGckFybAktQCDkYnGYlQpVLJDhJEylLuCXCVF1Cx0BiqO0458v4H3ORc19yp2p1iUKQtQWk2StmVUUVsoCxDBVw2QteKv8ml8NMHCcr/slxC6cAYdExEgqlkzUlMpApFNCd9CASQm6wVlgeyxYEZjo7j9oISoYNK1IqdbJQRWQBcruCwGRjFiyKGaWRJu/qdfLBz2NY+XHn06HYaYOiOdyds7VOeHWo6h5aPbWfdFnIx20W3sGpLMCV4pCQ5yyc+yLZe0cn6MTfzS/s569nx/VlijY0wRYZkecY6btGYpbBISQ531hYJT/AAKPw0hzB4bGzBbGSEJBLUSrtd96a9x/C2fCMkfau05Xpx40n5y/CLZ+z8OJ1kn9Eag4uWPrjzMCMyrZoJL7SnE5EibKAcWNhItAi7fe0P8Ax9WLudi7y+34NniMWlOqQ+pNsib66GK/9JEVO4H8Ls3EAuTra3MtDKNtYbEkJUSncKiFBqUmkbxyBNTZ3ctkWPaezWTZf0YApuGDCwCbVGwLn5xNoyZIpzXFK+X9/wCjMorkT8LtKUuwWKgzpu4s+RAPHSImO2sBZBBU5d6ksAb2pL/OMvtFSpDrUoLLXU6kqIvYJWCUB7W4GGkbb7DkFIBu26CkMyiolgC7iqMcfaMsq0t6fP4fP8jbpI2MnFS5qAZlDmsUngCQWChe3KIGOxIloeWs0laBu7xKQQFgBmAtc3zOUZAbVnpqWWNbpUalhn9FVQCXKkkXLXZtJWC2kRJcUl1AhQJz1AvvPTmdVGH8c3B8r9fz9ibtWXuLxqSyggdkpIVLdpRfLwzAz9kPbIxSEBCZa0qRTvblKgXyCUBmvk3vjHL20Xv2VA6JpGTFLMXHLUnviOvpKAVpG8LO4rII17252aM+Hasutt+vv9RnjT4HUTjUAAkkPxSfba0V36wIMwpRSpIFzUQX13aWZtXEc9x3SoqKQZhDA8ElssmNzf2aQxgdrJmFViAGJVusL6Wsxa2rm+h3y27K5JQXArWGPU6Zhtqgmm5A+sQXGRFVrnN24PxaxM0cFeqr5RlNkY/DzJiCcQkTAWRSq8wNUWcXyUO46GNjLUFAEZGOjib08XZTNKxkTRwV6p+UKCuR8oNc9IUEvckjuIAN/MQ40WKViNNDBX9lXs+cNrnsCShTDu+cS2it2xjJaKELWlNSgWJzSDf2tEcqQYq3QlM6Yu9KkJNLAUuQTqSbd0HInBX7NZUxYspKmzLG8U/TDpJ+ayvolSlTqpQ6tRcsai9CVBXo+cZrYeKm4JUtZCBLnz0DEKXlLUq9SFBQARSogFT3Q+ShFcsiTpl0MUpRbR0OVOORQXIcGzH25w7UfQV/l+9FdidrSBKlzetllJIpUFhiQ4UAXY6jvEW8shQChkQCDyNxFkZdCqUa40VKtlJv1YmSSp36tQAL57hqQ5c3peFdRiQzTUFn7aHzbOgpGnCLZoMJsoktSknygPSlbInJuijxasUlJJMjJrBY49/GKnDYrEqSpIEp3OdRcuASBusXPHW+kXeM2gkhIIN2OdgD6WjB+6MR0m6WYWUmbLkS1TJy0qR1gFCUAhnCmuR9kaZxytq2pQypRTl5Ll83yOjs2CU4diyxU1SJoyd1pKS6nqSXLpbn56QMB0jUhVPVJYMQE7pysQogkln11jl525NcHrZjuDdZVcZdqH19Ipxzmk5ZpRkMhYRWssY8UjU9lyPgdV6RbQJwq50qlJS1SSlySSkXNsr6aRlugeLIRiACLrlqZnfN2HhxjKr6UrIpUtCh9qUhZD8HSWhOzdvCVUwLKYqtwdrHLM5cYSeaWqU4Li/xRfuX4dYX64nUMdtCm6n6s3USmmwc5g1B7MfCKHEdLigqKJcsajcUFZWAL5m17C76xVpx6JqXQmcFWdgEhyW8f9IKXshc0Ela0pbVF3zIIF7XcML5aRlltcv8n7vryVmR7Jp50x9G0FrSqbMl0ADNkgOVntsOywSHvcq0vEiVtqYlQIKuyASFMwTfvFwBnqrNzCJCp0lJQopKaWUFkqCxqHuR3gnLIRUbXQoyhNT2JgJJ1SU1EgnJV7WAN+cZYSbnff5hyNy4s1eF6UIKRUsg5Eda2Vsmg45MElV8/blaBHQ05Fw1fYpqPY3ux8epM53CZgdZUsmmu1LJSQSlIBpZ9SU3WRu8DilrABxLgvdKUpASQwKUklQu2v1jGQ6N7GkzMTOMxBmUkuVOwDm4ycM2a0/zAtG0w2EkTQFyZ0sy5dQV1f1GBcFBeliBcPrYAPGnNHLfuxtdroqdFNjJktZWkzFBQJbfSFHdDbqwqkF9TzNyYqUKloIYFcx6kppTut9YvbxZrd8ObYw8tDTJYQCoJCi28pKnpSkHVSiGFha70kRltqzUSijqtwqKUrSKd8EgBLsAU+0Pflxo4t6uVevr9x6aLjG40CpKy9ThQuxLFlFXB2AIcsBpFFOlzeIQJaX7QLO1ndzYAu5uIb2suarFCQhpQUM2Z0oCid0/znxzEN7bldWZdFkzLBJJdSsjYsWuM7Ork8asWJRSrqFoh7Ux7UlIUqynSrdcZfVztfziLL2msWlsH3Qfs87XyBvFrtLZwl4UzKwVilgwDhSgCbDeZz4AcIqcWiTLlSylUyuYgEpYApOpveklwOOYdo2whw5ArgMzsaVE1llOyiwuT9bLkzjQiH9m7zs7uCOZvckkMciM3ix2d0eVNlS5wSm62AK3FLFys5ghTWGj2EbRGxZZCVBIBDG1rg5Hjd84sjC+CAyk2PKEgpXPlzFJKSFUMzMQXftDItax1GfRdkbceVQhCwQGBKqmIzd1Of66xVYeTSAkMw0idLWEBS3AYOTllxMWtygqTJHHGTtoi7Z26vDj84NdKJgK0gg1JUKCm6i11A2bsjSED8quD/cYryR/7YpelmMlTcNNQmeh+0AFAvSyqQBxbTjHNkzoaEmuKHeOMlxR2P8A2qYT/d8T/k/9kZLpn0plYyZJmSpa09UFWmNcukhqVHhGMrhaFw0skmqYYYYRdo0mHxqsXPXi5olhSRLAACgmpqUlnKrBJOebRo59B6yWpCRL60y1AAuJakhKWe1aeplqGjpz45PocXE0MDaWbtpVx742E4OZlheak5puPpHe+dx7YKhqVlcp6XSMdjdoL6kYJYRTh5iwFAGokqXVU5IZyWYRuMF+VDDIloQcNNJQlKSdy5SACRfVo5ztI/2jEf8AOmf964gDM95hIzaZbLFGSVnWj+VXDf7pN/yfOK3pB+UZM+SZWHlTJK3SayU9kEOLcbRzloVJFz3fFMF5ZNUCOzwTTo7J0axc1UiRMmVEFB3yBcgkOrjlrFbP61Sl0zVhBubgboN2SokFr25Rkdj4pQlIIlLKbkEAgKZRHaAuAQR3iLBO1CCxkLI0N7ciTnFUoWkr+4KSbJm0pylSlbrkGl6gWBKyMz+GiR0TxgMxUuchLJAO8QBYPmHccvHOK79KkXEmZ3b3sPw90OK2r/wpnkow0W4uwOKaqzQ7b6NycahNC+r6okqYFRNQsGLMOd84yewynCz56e0QAkBjvMrlYaZ8413QzGiYqaOrWg9WTvDgofOMwnECXjpxIJBfIP6Jy/GcZc03PLJPlR0sONeDa9cy0w20UTJgSpJsS+vF6iQAGvYOco0GBxMl1yq0qJHZUWPCx9nKrgBGdxG05UkVcWLUnMsoVEAgZgHLJoocVj6khIVLSC9LgLAqYMQ6n0FJ1zEcKWDeStKkZYtp8DWY4SMSFBRCUqoVmHD3I/HOM7LlTOomYdYqBXUFDsqQs3Y6Dh36GK7FKSrCrKSTMKlBJBB3SHCgFK7LgjM6A5QxhZU1LpM4hG4zPuoJFSX4ZAd2jRfiwqEKvr18gyi+bMpNwykkgghuMHGqXg0qNSkkk5kAX53Lvx5vBR0PFwKd0zVYTpFKw86Y9KiuiwsVbifrjIPwJPLKKzaWyUoQcQieuSZk8vIKjvIrZVYq6wJ3WJVqMhdshi5s5U6pbhZIUKBa9wWGRJuCOIPAxM2JMWqclCykoUqpZFyerKFsb3JIQL8TzjTvJf5c+tFeizcKQZ00IUpVe8pQSMqnQ3B7LA4gWZ1RndryupSUTBXKzQpLOFOWJDGlfBV8tYuZC19ZRLS6SQCp7pC6UkhJAD1Jquwv3AMdI0BbKQmpYYqYp3rqdKXNwCLB23hwjnKWd5PfXyr1Q+mS6GexU9E9Kp6VKRMlsEqUXJIS5U7M5URw1ds4rsCJilieAlVNSUJWSaWZ+y1xU7nO/KGZ+FUnEpkzhSDMQVDIbzB37iRn/TRbFkypQxRnG0qbMUUsN4FKGGV72A4kZR0sOFXV+uwuWTUbXl9yu2zipplETqkEsEoZrIIskZtbWK2fsoyV0raulKlAfVUoOxOpAI8/GLXYAEyarEzlEy5J3KsusLkDwsW5p0iuxuK62auYT2lE+GSfYBHQ2XD+qRl2jJp9yPzHtl4pUtToWUKNqhkeS0myhzNxxjX4PpOzDEJCD6Y7B7ybo8bczGIb8fj8WibgcU26vs6HhyPKN+5x5OfB9/yYd9OHFcV2/B0mXiwYfXiElBD8I5/ImKklpKwB+6Ud0v6OqDY5WzsYtcHthK1hBBQu+4rXmk5KHd4tGTNsri+Jsw7VGa936dSu/KHMKUS6NV/+JjJyMNil2Th5qu6Uo+5Mavpph5k1CBLQpTKe38J+cL6ObLUhHWFU5MxmP0q02NzkrjGZY+NGp5ajZmk7JxeuEnj/AKMz7sNYjCzZRabKmSybgLQUEjiAoB46IMNNUlwZx4fSzNP54oekWxMTMVLKZcxbAgkqKmv9tVvCGeJpWCGe3TE9EsFNQZvWSZqXSlqkKS5BOTi8aiejt7ijvDQ37WUQOmWyZnWSlYVCyUmY6gskh6KWK1OHvlwvC9l/nagUz5EwEtvppYs/aD2d8xbkIshw4UVz973rMhtfDzZc6apcpaUrmzKVKSQFbyiKSQxcF4jIwU0ioSl0m4NJYg3BBa8arpRsTELSSiVNU0xSmqKt1jcJJ9gEXGzNmSDhcKpSASuVKd1G5KATr3xVu/eou3zUUzCnZs0BJ6te8H7JtdSfg/jFj0dwKFYiX16VCVWgTSxDIURqLgkAs1+F43v6OkLpSuWkhICU8hoLGMR0vny5PXyJUpKC0ohQsU9kkhsybBzkH4xVmxVyLMOfU+KNv0gxxImLQlICEK6tLUhKEAlKaRkALNGO2f0jmTFEKCAGew7uJi3m1qwq1P8A3Kz2jdkE5f1jNdFNn9fOKKqdwl2fIpGTjjFkILlRROT5l6dqq+z5QY2or7PlE9XRS37XX0ePjAPRRr9d/l/rF27XYp1vuWHQ/FVzlBShaWo2s5dI0POKDFroxs5TjIJHNSqWAfuixnbGOHFaFlRLJZmcG+nMCMtjFnrpdjvrBIN7vSBfPLXnlHK2pOGVtdjt7PNeCbb616+po5WGmTGKmF2CqQ4U4SUkGzb3atrkzxJxvQ+oBSpTFJDUmxCTxItrZo0OARLEtM5R7CgoJDahSQGFhZRLvo8Rdu7SWUKAUQl2CUcy2mccWMc+RuUOnP8AHmZ1S5nOto4aamcJNAADqSq7pHEg5XblfWJwlBEpajdNmUSPaBYF7Dxi2xkxpKpyCoLCqlKBKSBMJsddBFRhMWqamZLWzKKGsBWhT3cdqwao3DxogpZYql1rzDSTdjB2KDc4mWHALKXSQ4e6SgkQIbxWzJKFqlzwDNlqVLWTZzLJQMuQECN0dkk0nrKnKK/SUkgTJs00qVdwXzIlB2JGYAAtbLuMXUvDJIUuohetrZppTYZUj2AQ9icOgTJrBISJplywm246lLU45JSTzVFpKwslKQpZWkqIZtQMldndGjk6DlGnDJT6Dx0rg19BpOISpKUuU0lROZd2Y5aEEeEKw+ISN1yyh2iMjmgu+nxMLnYNJZcsgoKXNRIJJUEppUFMxPtFofw2z+sKk1BJDsM3AJSbO4a2msbLLntEKriZ/pBg04lmpExKbfab6p5tkTGaXi55E6WokuUdYMyVSnSmrxN+JAjoI2PKdKuuTYsMg5SpmzvvW8Yx23JlMydJQAap9YIP2SAObhRPjzjNNaHw5CZHjnxiWWG2Th0ISiZiQ4uUmYKQtmJEsln7xC/0ZgD9dJOp6wgk8TcXjM4guorGqi4cWUS5Fu+Iv522hi2kY6b5GyTsLBHKYnwm/wBYP9WJJ7ExXgsGMcMZyjRdCZ7z1bv1D7SmJ8AShKraJauiaBcTpvmAzZXaIm0+jigh0TpiiLspVnGTWsYc6VAdeXzoRpmCVi5ezMPOLHC4UJkVJSEqKAXbVvbDJvkIorqZjFYxa5SZeITWUqJBYqLMBvpC0Med3fz0GxdoykSaez2bFJGnNR95jNbbkjrrkh0g5ZNbjyiBSnUny/rEU6Y7gpI7Lsya8pJBsX95gpi5lRZYADlmewKeT5VeLRzvCdL58mWmVK6pSUJAFSFOQO5bQD0+xfoSPUV9+NKzxRneCRviJzvWN1JaxOfEcm1Jd9MobMmcF9Z1pCnAKTdJD2FgA7MCW4kMxfC/r9i/Qkeor78D9fsX6Ej1FffhvEr0geHZ1aXiTooxnOl+Hm09dKKlUDeQkswdytIa54jhGM/2gYv0JPqK+/CkdPsYfqyfVV9+Knkg0WRxzTJ2H6YUsoS1kjJ5gbvsiK3a23RiFlVCEkoAUVgFyCALuNPdFFiscpa1LKEJqLkIcJfVgSWg5mCmUhZAYtq5vyjO3xNKijpOysR1mEmAX+hWLaky3sB3xW9CJakYklaVJHVquQQHdOp8YoUSpv5gtLEr65BSEhyQwFgnuPlFFiMNiEEdYmah8q0qS7cKmfMecOp1RU4XaO9maCMxmIE6YGNxHLdg9KpEiQmUsTCoFTkAHMvmVAxYL6bSDYS517DdT96Ld8ircG72hiEhIJILFwPtaRiEzhNxQK6UMqtL2FeQD53t4gRpsHJ6yYiWfrAtfgKvaARGZ2kBhsYak7o0zsXD34fCOdtDjPNT7Hb2WFbFKPm/4LPo1PJlLXU6QVhA7y5OdrUgDRjxhvpqpX5osodwUENcu4yiNM6SSUEpQhRBLulgCTrcg+yLYzD1YLaAs976RdjUVDSjm6Hdsx2E21OmylInJIC7L3SKqAGJyu4d+cVOyZ5RMdxupUpKS5BIyDZtyjoWIUpSFJbMEZ8Q0YXY2GJK1JUgKTTZRY0lwpnzOWV4qlGGOL0qiyNt8Tf9MejK5uMmzUrLTKFWB+shJPtgR0foxIE/CSJrhRMtCVH7csdWvu3km0COO8udOoxdF9w6nENp4lCVLmMFdVNmEpdiROWShuQY35Qf62ylEVYaWVJSU1EmqlIJZ6Ms4zW1f2xqAJbO+qv6wwlSa1bukzX7KuUdvBDRH4maXM2cvpykUnqHA7IrSwbJnSDrD2G6XJUbS1iokEVIOZ/gNr5RgFFNKbHNWv8ADyiZs5Q3W9PXwi3UxWkb47dlJKapRJUQHqFzkKgEgcMhoOEZzb0xIxYUzB0FSQGYJNNIFg9IEKlprmykelMQn1lJERdrqSrEzlJJIK5igTwct4XivI7mkNC9DYnEy0AmiwKlEC2py8MopJmFWEhZFvdwcRaqW8MIS8oAl6vmT7xF8kVRkyPJw1QJtaLnoT+3mXtR/wCQiDs3DFUuaAd+zXYUkB3LZ8ondDAkTZjEk034M4yGfjzhYviGTdMldIw+IJsfo5dvFf48Ivpamw4H2E+4RnNvL/tKv+XL9640GGBVLSgM5SlnLXbjDpcStmT6QI30keiffEPZ8lL1zeyH5uRlF9tfYs1RCmsA2bnPlEKf0VnlJUgpP2XYls8yz2Fnu0LKDvkMpKuZBXh5QlFbstXZQNBbM62eIEpArSNKkv3PGhmYBcyWUB1LISQSWTmnVWViQwOusVE/Z0yTMQJiWBWKTUCCxHA8xC6ZIaL8yFtLEpM1fVpAS+6AMhbhziMZ/KHZbhZ0NwYaWLlrm8AYtNkIC5eIKkglMsEFsi5uIiSolbHm0onpI7csjycxFkpciIFC1zmDUpNje7++LxX7K5GaLc3v8Ig4Do9PnIC0pFBdlEjIPkO94uJnRnEIsaVMBksZ+Nng7uTpgU4q0yUcWuVJXMQqlSVIILAs5KTYgjImKzETFTQmZMXUTVwt5Du8ocROrw01iVdh6d4gVXNsrXhrqUImrTLNSRSxcF/K3+sDQ+HruK2rM1PVukagnQceLPFttSVSEEemn4xXq2fMXWUoUWOTFyCTcDUZZcRGq2lsGasISKEq3VMpYuLj6rw2kN8TcbJTVPw923lHylrPwij6aYTrccJYbfCRckDM6i+kaHo0g/nOG5KWCNf2M2/c7eYjP9PVqTjApDhQSCCMwxPwjFmVbQvgdXZHezTRjZuAKFKQoh0qUkmotYkW1a3CN6gtJA4ADyaMfi8HNdKt2aqYgTCpDntlR3hk/g0XMvayd6Wphog3uQzg2YF7Nyi9WmzFV1RcIVGXQtEtcwKZ6lqS4DEgboPjz1i+lTLRS9KNk/RDFAs6ykjiWDGEzRUopPqwQfHgdV2P0lR1Etp+HQ6Qaa5KWJuQUvYu8COBJXAjN4R/vZq8Sv2IXi3UqoAmwuL3d4aRJVUo0m4Xp6QUBG1xeEwhX9IpCaikqUolshVZyc6smOWUOT14NCD1KqFTCSlThkgHdAJBqSBfIEuz6xctofSLM2648WYZeCmMlJQQQSWPAhLe4wuTh5iG3C7uAdcmaN6MZhRSRiBNmABypHZsKilkcXc68oblbQwqU0hSUpAICqStbgi7hDAnlk/hA8TL9j9fIWWOupVdFiZuMlhSClCalKLhxSlRHmaQO+KafP35ikgkKqA/hJt4sBGtlTcOgtL6tBKaWTLUCUku5VSSzgFrD2uxtBGGngJUQXcpVQoMkXsbNfPVmHOBvZPJq0sbR7mkystZIu45EGIspKgQGLA82i9XsDCFyFzxyCEZixYqUDnEY9GUqP0KlGz74Sm3JlGNO9T5lW5kRlYYdURUXzppN8rP4Q9sCcZCiulSqgzZENcZ2MOI6HzzlT66fgYdHQvEelLH8/yETfwX6ibiT6FbNxMxc0qKSASbF2A4PF7g9rqBlBSCAlSalaMm4YC+giOOhOI9OV6x+7Dv6mT/AE5XmfuwI7TjjykHw0n0J+J2+a0oSl0KJqUzNvqZw3osYrtq7Ymie8tRKN02Scwyi7j0nvwhf6lTf3krzPyhY6FzAzrlAnK5D+yDLbIPnIC2Ror8ftIkpEh0kdogXO8SAXALZFsoc2niuulyd4FaVFSrBLuzZcgkeEWKeiM395L8z92FI6KzgQeslWILOdL8ID2uL6jrZZLoZc7LmA2D88oZOyZruAPONz+g5ozXK9Y/dgDYsz0pXmr7sL4iHcm4n2Mbh8BNS5WQHBHmGzhEvCEF6k+YjYzthzVpprQA49I/+MR/1Wm/vUeqr7kR7RDuNHBLqitkbQUhMlKJiwJYAUkAEKdRKi5PAtcaRc7R6SkOqUyjdgQ1ydcsh8IbHRSZ++T6qvuQZ6IrP98j1T92CtsilVivZJN3RmsGZ0sEIUEpJBUni2QfNtM4GGlql2Sl38QkPx1jS/qUoj9sgfyn5QzN6FPbrk8bIUbQvisb6hezzIWAxZQVVUHcIDh94szg2tn4RMmbfmGahyAhNDrYOpIFxcOxPdeCHQD/AOwn1D84M/k/b/5Cf8M/OG8Zj5ahfCyu6NP0O2uF46QhJSRVM726pWXG4iB+Uof2hWV5ahfnUPjDvQnoiMPjpE3rqqVKt1bO6VJzfnA/KFhetxaZTtWKXzZzwjJPNGeZST6HT2XHKOGcX2MJsmYrDFUwKQqpLa6l3OV7Q3LxiRK6sm9VTjub8eEaZPQYhKkdcCC392CzcPpIRL/J4o5TlH/pf/pGrxmDuYI4c0eRFmbbIRuUlVs1fNosMHiVYjC4hFdwlEwIBCuS2buTCF/k+CbzMRQBclaEpYcbzHiNs3CyZZKcPOmTFkgFpRTuFwrMl8x5RTPPjnH3XZFjcXbM9lZkeKh84Eab9G4cOJiCVglyE58D5NAhPFQ7MopFb+fSymlZJH2Ukakh3GhJtBfpRAYpdw5BpLA6MDkGsw0iGe6A0Wbx9jW1bHsLiwkauRwy/hYsBy5mHVbSADBJNjoMyQfKzNEcNxEDrE+kOWXtg653yBSqrHJmOBJNCg/doXAh+XtOkWlk3s5FrNkxD/KIJnBjkeGfwghiLZRPf7B1LuThtBeYljiQVPcXfsjWNNhFSGSpU4OUh2WUMW4pUC3e8YmZNUcnA8oaTLVBlilNU3QryJdLOlJ2jKH94k96gr2kw4drStOrPq+8GOcgH0ffBseEU+Bj3GWeuh0lG1JZ0R5j5wZxyM2l+bfGObgGDY6vA8DHv6+ofEeX3OhzsSFZKSkaNSfaQ5hFaf3o9nyEc+ccYOiGWxpdfsRbTXT7m9VNH7wHyhxM5Osz2gRgRKPCFy5a/qpJ/lJ+ER7Kv3BW0vsbkT06TPIphaJw9I+z5Rn9k4WeTvS5dP2kAH2AGL1GDFtxPqAfGM2SMYurNMJSkroe60H63tb3wXXD0mHen4mFJwzfUSPD4PBplKLbob+H8NFVospi6kfvPaISTmx9oPwhSQdUpP8AL/WHFoLWCfD/AFhbQ1DJH/E90BBIINb8mDeNoM4cm7/D4w0rCA+ifA/OJaJTJSMU1t053KQ99Gy9kKGOUbAI9UfABoio2dLdlJSOdD+94X+iZV7otrQkd2cI1j6/wK410J8jaapakqCEFjwz8Ypdsgzp6J4VSpFwKSoPncuInp2VLJISU2Z/o2HmUsfAxHmycKi0ydKCvRSAo9zJTnygwcE/d/gm8UVXcUjGzwP2gPHcHuCoBxU8i8z2fB2gl4CVSSiRNWcxuIledd4dwmzAQCrCygNaplRHghOcK541xr+CnVDkRPzdJNRlyieJlAl+JLw91qwGC6ReyEUjxaJqNjy1AsiWlj9VANmNnW/K7RKl7Pl0upIpzALJHqJAGuZhJZ4BTj0Rj5ktJJPb+0QST40nLLwgRuUYNAA+rbJKUsIEL4tdvuVPG+y9fMw52Hhc+pPrH5wiVsfCKAPVs/FRB4N2uMXIwQBtSBZnN/ZBScKgKJNIY6q5aXt3co3b1/uf1NO78l9Cn/QeGcjqxb7SnPg9oel9HJByQD/OT5sc+XOLcYdGgf8AH2oPqUi9g3AANzeF30u7Dul2X0KtPRrD6y78lK+JEMTNhYYXoJ7ln5xdqWlqipIB1JBz5u3CGxiJRBKVVM9wlSg/BwGib3J3f3JuodkU6tgyjlKI/nPzhI6PS/QbvUYu5YcOC3fa/jDGIcAmoMNX1NncZG+h+cMs07qwPBDnRWnYUoMDSCchWfYMzAPR+VxPkR8YewoUBYqIFnN30DqU5d3zhZm3BKb5O+uZB3b5a+x4fXk6SE3cOxHRsCUcqj3Ej3iFjYEgG5W/Aq/pE6TUFOo2LbvDX2+MTJCE/ZA7my8A9orlnmurHjgg+hU/oOTpUP5n+ESMPs9KcioHVlRamQjUFhqzjzvDZpGTC+ZLPzAAv7Ir38n1H3EV0I0zDv8AWmPxrPhnDP6OGsyZ/iRNUtDvmW04eNwIMqGrjxMDXIOhEGXhCSWmTW1+kU3vhw4RrdYofzmH5k0Dsj8fGGetc2+XuhtTYNKQyMMFf3qz3LV+BCkYMj6yy3/EV7Lw+uvLLk4Hm8NplzDmUgcy/HQfi0HU+5NPkMzcHx6y/Cav70KTs5J1meM1f3okJw1s3P45wOrCQ7d9ir2Jga33DoXYR+hg4cr/AMRfhmqx8IRP2agBzX4TFHy3okpGQD34ikAd2Y7oUqWNVCBvJdw7tdiCnAo0Cn5zFn3qhxGzRdVIAZnKlG2eZLRMGHDWL91+fOHJeBURZ/x3QHkfcm6RAGAQXLpOtufi0SZKAhma3LJr6fHhEg4UpGR/rCF4VRcEWOYvcHl7IVzvmHdodRjFB2y/hGurgXhuZjFG5YX4EOOfKEnDzDkFHweFr2fO/dKP8phNEewHBdQ0YwNYMOR0/mBg5uLu7KKue8OVm+MNzMDN/drz9E+20J/MJtnlLfQ0mJuocxXjj2H5WJLCorfXdH3hAhoYSaP7pfkYETdR7E3cR+X1offWSBqrXO94CZEwCkLUS3pkmwDE3jNTFBQYgkDRyz59kWgFbeHlGzRIp1I0n04FFSmsBvOW11cnnDyTO9Jfnbw90ZUTdbnx4Wg0Txa2Q1JPK/GI4SJriaDEIWvdSqYeYURZ8n8/6RIUqYQGewN0ppcF2dtQ4D/ZjMSioFwCOFS1EeRLCHUzLub5GxOYgOLCmi6UJx9PhcaBri39bwZTO1QHcm6QSXfO2ga2Q99MrE3FlA8lGF9eS7kjhfu8tPbEqQeBPxBX1aSZaQQQXMtJKm47uTcor9p46cmYKZable71QYWBYWt4woYsjX2n5wz15exb8cIePwFfxFIxUxQ7FgHP0KbuTmRo0PGRNJJs1z+yQW1AcpOURxjJnpn3CAcSo2KiRk2dvGI77ET8yyXiJqkupKbD92L5529zZRFmz5zUiksFOerSzuCk5dqxHDxMNderKtQAyv8AKAMYpu2q3OFS8gv4kuTPnNUpKCGAP0QDFOuRcm/EXs0GnEzQTUhAB7LywD4E/i3nCGJJN5h9/tgjPPpHjnr3RK8iX5k+Xj1stxKdSUBLSxuqcgqHjpfKG5c+eD2kkMPqAPoTlmc4YGIUG3lW5wZxi9Fq7ngV5B+Y/Ox82ymQdCBLAqKrByzuHd+OcBW15ylEbj2ZpabDLV8rnW48IiDGL1UfGEiY1gMu4Qa8icO5YTNoz3BJFncCWm5zbKFjbc6kpSlKSFdpKbkOGBe3LuiuM86w9LxSmYOBAa4cgqu5Kxm18QQwmUkjMJSWvmxHIiGMdtvEFKmIDpASEgAlWZ0fQ+cEnELvc5cfw8NieQc4C+AXRLkbZxNAXUoG1mY1AXdPeDyLhoclY7FDdrm2USTc56OR2RwyBiKnEkZFvH8coSrFK0UrzhafQPDqSMPtTFAlNc0k7wqF6QGYOGZ39nKFnG4s0mqZcWz9vHWIBxBHE8YNE5WdR7n7oNPnQLRLWvGFRBVMABS28SVNmb5DTm8SZJxO8xXdT5E3Tm1mHBhYtFX+cl8y8KVPPGI1IPulvLlYo0kFdQL3VZzSrJ7i2XM8TBT8LiHvW7C1RF09m75/O+r0wmHQ8xeCGINs/OCkwOjUbPm4tMtKUrSAHsogkOSW1sMhyAgRm6vte0wIRpsmlFWPjBpgQI3GIUdImTQ2Vu6BAhHzRYuRGeDUYECCAMQhRgQIAQaDw+MJe/nBQIJGPCHpcHAhJDoSvKIkwwIESJJC8KPx4RImAQIEB8wx5CRlC5QtAgQGESBnCE5wIEED5gWbw5LgQIj5EXMUYZeBAiRIxtZh/CqJLEnOBAgy5AjzFzYZUYECBHkNIaWYTKN4ECH6FfUUrteMSpwuO4QIELLoPEXAgQIqL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9" name="Picture 7" descr="C:\Users\PC 16\Desktop\índ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285728"/>
            <a:ext cx="4071934" cy="3050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71500"/>
            <a:ext cx="785812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Matelândia  foto&#10;por mecalm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65175"/>
            <a:ext cx="7272338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Parque Farroupilha</a:t>
            </a:r>
          </a:p>
        </p:txBody>
      </p:sp>
      <p:pic>
        <p:nvPicPr>
          <p:cNvPr id="31747" name="Picture 6" descr="http://www.matelandia.net/matelandia/noticias/imagens/2012-10-12-21-27-4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88" y="1558925"/>
            <a:ext cx="75914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Resultado de imagem para matela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81438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367506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BR" sz="3900" smtClean="0">
                <a:solidFill>
                  <a:srgbClr val="663300"/>
                </a:solidFill>
              </a:rPr>
              <a:t>		O município conta hoje com o atendimento das Escolas: Dom Bosco, Dom Pedro II, Claudino Zanon, Vovô Cassiano, Duque de Caxias, Marino Rossi e Professor Ebehardo.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857250"/>
            <a:ext cx="768191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EI cantinho da Cç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7" y="0"/>
            <a:ext cx="4786314" cy="3286124"/>
          </a:xfrm>
          <a:noFill/>
        </p:spPr>
      </p:pic>
      <p:pic>
        <p:nvPicPr>
          <p:cNvPr id="109571" name="Picture 3" descr="Dom Pedro I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356100" cy="3286124"/>
          </a:xfrm>
          <a:noFill/>
        </p:spPr>
      </p:pic>
      <p:pic>
        <p:nvPicPr>
          <p:cNvPr id="109572" name="Picture 4" descr="Duque de Caxia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286124"/>
            <a:ext cx="4357686" cy="3559478"/>
          </a:xfrm>
          <a:noFill/>
        </p:spPr>
      </p:pic>
      <p:pic>
        <p:nvPicPr>
          <p:cNvPr id="8193" name="Picture 1" descr="C:\Users\PC 16\Desktop\Escola dom bosc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7" y="3268289"/>
            <a:ext cx="4786313" cy="3589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 16\Desktop\escola 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3" cy="3714752"/>
          </a:xfrm>
          <a:prstGeom prst="rect">
            <a:avLst/>
          </a:prstGeom>
          <a:noFill/>
        </p:spPr>
      </p:pic>
      <p:pic>
        <p:nvPicPr>
          <p:cNvPr id="7169" name="Picture 1" descr="C:\Users\PC 16\Desktop\Praça esc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00372"/>
            <a:ext cx="5143504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PC 16\Desktop\esc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Resultado de imagem para escola dom pedro matela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35843" name="Picture 4" descr="http://escolas.matelandia.pr.gov.br/fotos/8e8cff98d6efb2e0c08f9228f919e1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226199"/>
            <a:ext cx="7529562" cy="627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matelandia.pr.gov.br/prefeitura/arquivos/foto_noticia/galeria_noticia/354d959db8ff7c111861b0b8008dc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70592" cy="557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Mateladia-Pr (Ipê Amarelo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557338"/>
            <a:ext cx="619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PROFAM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esultado de imagem para matela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143000"/>
            <a:ext cx="728662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1938"/>
            <a:ext cx="7543800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mtClean="0"/>
              <a:t>Dados Geográficos</a:t>
            </a:r>
            <a:br>
              <a:rPr lang="pt-BR" smtClean="0"/>
            </a:br>
            <a:endParaRPr lang="pt-BR" smtClean="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28625" y="1071563"/>
            <a:ext cx="77739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400" b="1"/>
              <a:t>Área do </a:t>
            </a:r>
            <a:r>
              <a:rPr lang="pt-BR" sz="2400" b="1">
                <a:hlinkClick r:id="rId2" tooltip="Parque Nacional do Iguaçu"/>
              </a:rPr>
              <a:t>parque Nacional do Iguaçu</a:t>
            </a:r>
            <a:r>
              <a:rPr lang="pt-BR" sz="2400"/>
              <a:t>: 338,1 km²(51% do território)</a:t>
            </a:r>
          </a:p>
          <a:p>
            <a:r>
              <a:rPr lang="pt-BR" sz="2400"/>
              <a:t>Sua população estimada pelo </a:t>
            </a:r>
            <a:r>
              <a:rPr lang="pt-BR" sz="2400">
                <a:hlinkClick r:id="rId3" tooltip="IBGE"/>
              </a:rPr>
              <a:t>IBGE</a:t>
            </a:r>
            <a:r>
              <a:rPr lang="pt-BR" sz="2400"/>
              <a:t> em </a:t>
            </a:r>
            <a:r>
              <a:rPr lang="pt-BR" sz="2400">
                <a:hlinkClick r:id="rId4" tooltip="2013"/>
              </a:rPr>
              <a:t>2013</a:t>
            </a:r>
            <a:r>
              <a:rPr lang="pt-BR" sz="2400"/>
              <a:t> era de 17.026 habitantes.</a:t>
            </a:r>
          </a:p>
          <a:p>
            <a:r>
              <a:rPr lang="pt-BR" sz="2400" b="1"/>
              <a:t>Datas históricas</a:t>
            </a:r>
          </a:p>
          <a:p>
            <a:r>
              <a:rPr lang="pt-BR" sz="2400"/>
              <a:t>Chegada dos Pioneiros: 31 de julho de 1950</a:t>
            </a:r>
          </a:p>
          <a:p>
            <a:r>
              <a:rPr lang="pt-BR" sz="2400"/>
              <a:t>Emancipação Político-administrativa: 25 de julho de 1960</a:t>
            </a:r>
          </a:p>
          <a:p>
            <a:r>
              <a:rPr lang="pt-BR" sz="2400"/>
              <a:t>Instalação do Município: 28 de novembro de 1960</a:t>
            </a:r>
          </a:p>
          <a:p>
            <a:r>
              <a:rPr lang="pt-BR" sz="2400" b="1"/>
              <a:t>Limites</a:t>
            </a:r>
          </a:p>
          <a:p>
            <a:r>
              <a:rPr lang="pt-BR" sz="2400" b="1"/>
              <a:t>Sul</a:t>
            </a:r>
            <a:r>
              <a:rPr lang="pt-BR" sz="2400"/>
              <a:t>: </a:t>
            </a:r>
            <a:r>
              <a:rPr lang="pt-BR" sz="2400">
                <a:hlinkClick r:id="rId5" tooltip="Capanema (Paraná)"/>
              </a:rPr>
              <a:t>Capanema</a:t>
            </a:r>
            <a:r>
              <a:rPr lang="pt-BR" sz="2400"/>
              <a:t>, </a:t>
            </a:r>
            <a:r>
              <a:rPr lang="pt-BR" sz="2400">
                <a:hlinkClick r:id="rId6" tooltip="Serranópolis do Iguaçu"/>
              </a:rPr>
              <a:t>Serranópolis do Iguaçu</a:t>
            </a:r>
            <a:r>
              <a:rPr lang="pt-BR" sz="2400"/>
              <a:t> e </a:t>
            </a:r>
            <a:r>
              <a:rPr lang="pt-BR" sz="2400">
                <a:hlinkClick r:id="rId2" tooltip="Parque Nacional do Iguaçu"/>
              </a:rPr>
              <a:t>Parque Nacional do Iguaçu</a:t>
            </a:r>
            <a:endParaRPr lang="pt-BR" sz="2400"/>
          </a:p>
          <a:p>
            <a:r>
              <a:rPr lang="pt-BR" sz="2400" b="1"/>
              <a:t>Norte</a:t>
            </a:r>
            <a:r>
              <a:rPr lang="pt-BR" sz="2400"/>
              <a:t>: </a:t>
            </a:r>
            <a:r>
              <a:rPr lang="pt-BR" sz="2400">
                <a:hlinkClick r:id="rId7" tooltip="Ramilândia"/>
              </a:rPr>
              <a:t>Ramilândia</a:t>
            </a:r>
            <a:r>
              <a:rPr lang="pt-BR" sz="2400"/>
              <a:t> e </a:t>
            </a:r>
            <a:r>
              <a:rPr lang="pt-BR" sz="2400">
                <a:hlinkClick r:id="rId8" tooltip="Vera Cruz do Oeste"/>
              </a:rPr>
              <a:t>Vera Cruz do Oeste</a:t>
            </a:r>
            <a:endParaRPr lang="pt-BR" sz="2400"/>
          </a:p>
          <a:p>
            <a:r>
              <a:rPr lang="pt-BR" sz="2400" b="1"/>
              <a:t>Leste</a:t>
            </a:r>
            <a:r>
              <a:rPr lang="pt-BR" sz="2400"/>
              <a:t>: </a:t>
            </a:r>
            <a:r>
              <a:rPr lang="pt-BR" sz="2400">
                <a:hlinkClick r:id="rId9" tooltip="Céu Azul"/>
              </a:rPr>
              <a:t>Céu Azul</a:t>
            </a:r>
            <a:endParaRPr lang="pt-BR" sz="2400"/>
          </a:p>
          <a:p>
            <a:r>
              <a:rPr lang="pt-BR" sz="2400" b="1"/>
              <a:t>Oeste</a:t>
            </a:r>
            <a:r>
              <a:rPr lang="pt-BR" sz="2400"/>
              <a:t>: </a:t>
            </a:r>
            <a:r>
              <a:rPr lang="pt-BR" sz="2400">
                <a:hlinkClick r:id="rId10" tooltip="Medianeira (Paraná)"/>
              </a:rPr>
              <a:t>Medianeira</a:t>
            </a:r>
            <a:endParaRPr 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encrypted-tbn0.gstatic.com/images?q=tbn:ANd9GcR29ttgJnfwAAbEnt-rHFUO_5_2fSYfwqjGE0OAaBT_seEDOF2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4500594" cy="6197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Mar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504825"/>
            <a:ext cx="820896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Resultado de imagem para matela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571500"/>
            <a:ext cx="7500937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285750"/>
            <a:ext cx="81978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 l="9602" t="15457" r="10872"/>
          <a:stretch>
            <a:fillRect/>
          </a:stretch>
        </p:blipFill>
        <p:spPr bwMode="auto">
          <a:xfrm>
            <a:off x="684213" y="549275"/>
            <a:ext cx="775652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290</TotalTime>
  <Words>57</Words>
  <Application>Microsoft Office PowerPoint</Application>
  <PresentationFormat>Apresentação na tela (4:3)</PresentationFormat>
  <Paragraphs>23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Viagem</vt:lpstr>
      <vt:lpstr>Slide 1</vt:lpstr>
      <vt:lpstr>Slide 2</vt:lpstr>
      <vt:lpstr>Slide 3</vt:lpstr>
      <vt:lpstr>Dados Geográficos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Pontos Turísticos da cidade</vt:lpstr>
      <vt:lpstr>ASEMA</vt:lpstr>
      <vt:lpstr>Cachoeira Tio João</vt:lpstr>
      <vt:lpstr>Cachoeira Fachi </vt:lpstr>
      <vt:lpstr>Circuito Sabiá</vt:lpstr>
      <vt:lpstr>Slide 23</vt:lpstr>
      <vt:lpstr>Slide 24</vt:lpstr>
      <vt:lpstr>Slide 25</vt:lpstr>
      <vt:lpstr>Slide 26</vt:lpstr>
      <vt:lpstr>Parque Farroupilha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PROFAM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16</dc:creator>
  <cp:lastModifiedBy>PC 16</cp:lastModifiedBy>
  <cp:revision>10</cp:revision>
  <dcterms:created xsi:type="dcterms:W3CDTF">2018-07-30T14:38:14Z</dcterms:created>
  <dcterms:modified xsi:type="dcterms:W3CDTF">2018-07-31T14:41:40Z</dcterms:modified>
</cp:coreProperties>
</file>